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5" r:id="rId3"/>
    <p:sldMasterId id="2147483698" r:id="rId4"/>
  </p:sldMasterIdLst>
  <p:notesMasterIdLst>
    <p:notesMasterId r:id="rId30"/>
  </p:notesMasterIdLst>
  <p:sldIdLst>
    <p:sldId id="260" r:id="rId5"/>
    <p:sldId id="258" r:id="rId6"/>
    <p:sldId id="805" r:id="rId7"/>
    <p:sldId id="830" r:id="rId8"/>
    <p:sldId id="832" r:id="rId9"/>
    <p:sldId id="833" r:id="rId10"/>
    <p:sldId id="836" r:id="rId11"/>
    <p:sldId id="835" r:id="rId12"/>
    <p:sldId id="837" r:id="rId13"/>
    <p:sldId id="843" r:id="rId14"/>
    <p:sldId id="838" r:id="rId15"/>
    <p:sldId id="840" r:id="rId16"/>
    <p:sldId id="852" r:id="rId17"/>
    <p:sldId id="841" r:id="rId18"/>
    <p:sldId id="842" r:id="rId19"/>
    <p:sldId id="850" r:id="rId20"/>
    <p:sldId id="851" r:id="rId21"/>
    <p:sldId id="844" r:id="rId22"/>
    <p:sldId id="847" r:id="rId23"/>
    <p:sldId id="849" r:id="rId24"/>
    <p:sldId id="848" r:id="rId25"/>
    <p:sldId id="287" r:id="rId26"/>
    <p:sldId id="285" r:id="rId27"/>
    <p:sldId id="853" r:id="rId28"/>
    <p:sldId id="804" r:id="rId2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0" clrIdx="0">
    <p:extLst>
      <p:ext uri="{19B8F6BF-5375-455C-9EA6-DF929625EA0E}">
        <p15:presenceInfo xmlns:p15="http://schemas.microsoft.com/office/powerpoint/2012/main" userId="Usuario" providerId="None"/>
      </p:ext>
    </p:extLst>
  </p:cmAuthor>
  <p:cmAuthor id="2" name="Alberto Ceballos" initials="AC" lastIdx="1" clrIdx="1">
    <p:extLst>
      <p:ext uri="{19B8F6BF-5375-455C-9EA6-DF929625EA0E}">
        <p15:presenceInfo xmlns:p15="http://schemas.microsoft.com/office/powerpoint/2012/main" userId="b72d877e32bc67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CAB"/>
    <a:srgbClr val="894EFC"/>
    <a:srgbClr val="02D2DD"/>
    <a:srgbClr val="E4E4E4"/>
    <a:srgbClr val="DBDBDB"/>
    <a:srgbClr val="1CC9D5"/>
    <a:srgbClr val="06D2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6" autoAdjust="0"/>
    <p:restoredTop sz="94686"/>
  </p:normalViewPr>
  <p:slideViewPr>
    <p:cSldViewPr snapToGrid="0" snapToObjects="1">
      <p:cViewPr varScale="1">
        <p:scale>
          <a:sx n="82" d="100"/>
          <a:sy n="82" d="100"/>
        </p:scale>
        <p:origin x="1344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18E434-A645-47F2-B838-7B6811B489CA}" type="doc">
      <dgm:prSet loTypeId="urn:microsoft.com/office/officeart/2005/8/layout/process1" loCatId="process" qsTypeId="urn:microsoft.com/office/officeart/2005/8/quickstyle/simple3" qsCatId="simple" csTypeId="urn:microsoft.com/office/officeart/2005/8/colors/colorful3" csCatId="colorful" phldr="1"/>
      <dgm:spPr/>
    </dgm:pt>
    <dgm:pt modelId="{636A728A-2E8D-4974-91ED-7CACB131A936}">
      <dgm:prSet phldrT="[Texto]" custT="1"/>
      <dgm:spPr/>
      <dgm:t>
        <a:bodyPr/>
        <a:lstStyle/>
        <a:p>
          <a:r>
            <a:rPr lang="es-CO" sz="1600" b="1" dirty="0">
              <a:latin typeface="Ancizar Sans" panose="020B0602040300000003" pitchFamily="34" charset="0"/>
            </a:rPr>
            <a:t>SLIC </a:t>
          </a:r>
          <a:r>
            <a:rPr lang="es-CO" sz="1600" b="1" dirty="0" err="1">
              <a:latin typeface="Ancizar Sans" panose="020B0602040300000003" pitchFamily="34" charset="0"/>
            </a:rPr>
            <a:t>segmentation</a:t>
          </a:r>
          <a:endParaRPr lang="es-CO" sz="1600" b="1" dirty="0">
            <a:latin typeface="Ancizar Sans" panose="020B0602040300000003" pitchFamily="34" charset="0"/>
          </a:endParaRPr>
        </a:p>
      </dgm:t>
    </dgm:pt>
    <dgm:pt modelId="{2A4B6DF1-5FA6-4AB4-BFF6-2D116A202BD5}" type="parTrans" cxnId="{C093C9B8-E861-4473-BB50-1D56B5E034EF}">
      <dgm:prSet/>
      <dgm:spPr/>
      <dgm:t>
        <a:bodyPr/>
        <a:lstStyle/>
        <a:p>
          <a:endParaRPr lang="es-CO">
            <a:latin typeface="Ancizar Sans" panose="020B0602040300000003" pitchFamily="34" charset="0"/>
          </a:endParaRPr>
        </a:p>
      </dgm:t>
    </dgm:pt>
    <dgm:pt modelId="{8EC1F891-DB7A-4CAB-984A-4BF4671EC3F9}" type="sibTrans" cxnId="{C093C9B8-E861-4473-BB50-1D56B5E034EF}">
      <dgm:prSet/>
      <dgm:spPr/>
      <dgm:t>
        <a:bodyPr/>
        <a:lstStyle/>
        <a:p>
          <a:endParaRPr lang="es-CO">
            <a:latin typeface="Ancizar Sans" panose="020B0602040300000003" pitchFamily="34" charset="0"/>
          </a:endParaRPr>
        </a:p>
      </dgm:t>
    </dgm:pt>
    <dgm:pt modelId="{DB84F016-5E0E-4F38-A3A0-7EC529094862}">
      <dgm:prSet phldrT="[Texto]" custT="1"/>
      <dgm:spPr/>
      <dgm:t>
        <a:bodyPr/>
        <a:lstStyle/>
        <a:p>
          <a:r>
            <a:rPr lang="es-CO" sz="1600" b="1" dirty="0">
              <a:latin typeface="Ancizar Sans" panose="020B0602040300000003" pitchFamily="34" charset="0"/>
            </a:rPr>
            <a:t>Feature  ext.:</a:t>
          </a:r>
        </a:p>
        <a:p>
          <a:r>
            <a:rPr lang="es-CO" sz="1600" dirty="0">
              <a:latin typeface="Ancizar Sans" panose="020B0602040300000003" pitchFamily="34" charset="0"/>
            </a:rPr>
            <a:t>-Border.</a:t>
          </a:r>
        </a:p>
        <a:p>
          <a:r>
            <a:rPr lang="es-CO" sz="1600" dirty="0">
              <a:latin typeface="Ancizar Sans" panose="020B0602040300000003" pitchFamily="34" charset="0"/>
            </a:rPr>
            <a:t>- Asymmetry.</a:t>
          </a:r>
        </a:p>
        <a:p>
          <a:r>
            <a:rPr lang="es-CO" sz="1600" dirty="0">
              <a:latin typeface="Ancizar Sans" panose="020B0602040300000003" pitchFamily="34" charset="0"/>
            </a:rPr>
            <a:t>-Color.</a:t>
          </a:r>
        </a:p>
      </dgm:t>
    </dgm:pt>
    <dgm:pt modelId="{B3C8C129-F908-4D9A-8AE2-53D51B67033E}" type="parTrans" cxnId="{015141DB-D034-447A-A891-6B421BF4AE14}">
      <dgm:prSet/>
      <dgm:spPr/>
      <dgm:t>
        <a:bodyPr/>
        <a:lstStyle/>
        <a:p>
          <a:endParaRPr lang="es-CO">
            <a:latin typeface="Ancizar Sans" panose="020B0602040300000003" pitchFamily="34" charset="0"/>
          </a:endParaRPr>
        </a:p>
      </dgm:t>
    </dgm:pt>
    <dgm:pt modelId="{E77B5FBA-AE11-489C-90E2-5F767FBD7E26}" type="sibTrans" cxnId="{015141DB-D034-447A-A891-6B421BF4AE14}">
      <dgm:prSet/>
      <dgm:spPr/>
      <dgm:t>
        <a:bodyPr/>
        <a:lstStyle/>
        <a:p>
          <a:endParaRPr lang="es-CO">
            <a:latin typeface="Ancizar Sans" panose="020B0602040300000003" pitchFamily="34" charset="0"/>
          </a:endParaRPr>
        </a:p>
      </dgm:t>
    </dgm:pt>
    <dgm:pt modelId="{F4F046E0-EB74-4DD0-A810-3CB60C305F52}">
      <dgm:prSet phldrT="[Texto]" custT="1"/>
      <dgm:spPr/>
      <dgm:t>
        <a:bodyPr/>
        <a:lstStyle/>
        <a:p>
          <a:r>
            <a:rPr lang="es-CO" sz="1600" b="1" dirty="0">
              <a:latin typeface="Ancizar Sans" panose="020B0602040300000003" pitchFamily="34" charset="0"/>
            </a:rPr>
            <a:t>Classification:</a:t>
          </a:r>
        </a:p>
        <a:p>
          <a:r>
            <a:rPr lang="es-CO" sz="1600" dirty="0">
              <a:latin typeface="Ancizar Sans" panose="020B0602040300000003" pitchFamily="34" charset="0"/>
            </a:rPr>
            <a:t>-Log. reg.</a:t>
          </a:r>
        </a:p>
        <a:p>
          <a:r>
            <a:rPr lang="es-CO" sz="1600" dirty="0">
              <a:latin typeface="Ancizar Sans" panose="020B0602040300000003" pitchFamily="34" charset="0"/>
            </a:rPr>
            <a:t>-SVM.</a:t>
          </a:r>
        </a:p>
        <a:p>
          <a:r>
            <a:rPr lang="es-CO" sz="1600" dirty="0">
              <a:latin typeface="Ancizar Sans" panose="020B0602040300000003" pitchFamily="34" charset="0"/>
            </a:rPr>
            <a:t>-NN.</a:t>
          </a:r>
        </a:p>
      </dgm:t>
    </dgm:pt>
    <dgm:pt modelId="{B41B0694-FB70-494B-9553-1C7DF0C82763}" type="parTrans" cxnId="{14A2C456-2AAD-4057-ABA9-C4C25C0B2F35}">
      <dgm:prSet/>
      <dgm:spPr/>
      <dgm:t>
        <a:bodyPr/>
        <a:lstStyle/>
        <a:p>
          <a:endParaRPr lang="es-CO">
            <a:latin typeface="Ancizar Sans" panose="020B0602040300000003" pitchFamily="34" charset="0"/>
          </a:endParaRPr>
        </a:p>
      </dgm:t>
    </dgm:pt>
    <dgm:pt modelId="{21181118-1216-4A0B-A95A-B32B6CF6448A}" type="sibTrans" cxnId="{14A2C456-2AAD-4057-ABA9-C4C25C0B2F35}">
      <dgm:prSet/>
      <dgm:spPr/>
      <dgm:t>
        <a:bodyPr/>
        <a:lstStyle/>
        <a:p>
          <a:endParaRPr lang="es-CO">
            <a:latin typeface="Ancizar Sans" panose="020B0602040300000003" pitchFamily="34" charset="0"/>
          </a:endParaRPr>
        </a:p>
      </dgm:t>
    </dgm:pt>
    <dgm:pt modelId="{CA330E48-15E5-4DA9-989A-BA1381DAA364}">
      <dgm:prSet custT="1"/>
      <dgm:spPr/>
      <dgm:t>
        <a:bodyPr/>
        <a:lstStyle/>
        <a:p>
          <a:r>
            <a:rPr lang="es-CO" sz="1600" b="1" dirty="0"/>
            <a:t>Greedy superpixel merging</a:t>
          </a:r>
        </a:p>
      </dgm:t>
    </dgm:pt>
    <dgm:pt modelId="{578531B9-54DD-4DB6-B9BC-E9600D86BA45}" type="parTrans" cxnId="{79E58FAD-2E3C-48D0-8FC4-18C4607DEE44}">
      <dgm:prSet/>
      <dgm:spPr/>
      <dgm:t>
        <a:bodyPr/>
        <a:lstStyle/>
        <a:p>
          <a:endParaRPr lang="es-CO"/>
        </a:p>
      </dgm:t>
    </dgm:pt>
    <dgm:pt modelId="{59D4B4AA-69A3-4FC7-BC3A-2A91EF6A9078}" type="sibTrans" cxnId="{79E58FAD-2E3C-48D0-8FC4-18C4607DEE44}">
      <dgm:prSet/>
      <dgm:spPr/>
      <dgm:t>
        <a:bodyPr/>
        <a:lstStyle/>
        <a:p>
          <a:endParaRPr lang="es-CO"/>
        </a:p>
      </dgm:t>
    </dgm:pt>
    <dgm:pt modelId="{D8531BC8-3144-449E-BB3D-85F6C9EA9B73}" type="pres">
      <dgm:prSet presAssocID="{F218E434-A645-47F2-B838-7B6811B489CA}" presName="Name0" presStyleCnt="0">
        <dgm:presLayoutVars>
          <dgm:dir/>
          <dgm:resizeHandles val="exact"/>
        </dgm:presLayoutVars>
      </dgm:prSet>
      <dgm:spPr/>
    </dgm:pt>
    <dgm:pt modelId="{B1F2DB8C-72B2-4E9A-8492-CE8CCFA33B56}" type="pres">
      <dgm:prSet presAssocID="{636A728A-2E8D-4974-91ED-7CACB131A936}" presName="node" presStyleLbl="node1" presStyleIdx="0" presStyleCnt="4">
        <dgm:presLayoutVars>
          <dgm:bulletEnabled val="1"/>
        </dgm:presLayoutVars>
      </dgm:prSet>
      <dgm:spPr/>
    </dgm:pt>
    <dgm:pt modelId="{00691F6D-E1E6-4E1E-A05C-7F0B3E6C2F16}" type="pres">
      <dgm:prSet presAssocID="{8EC1F891-DB7A-4CAB-984A-4BF4671EC3F9}" presName="sibTrans" presStyleLbl="sibTrans2D1" presStyleIdx="0" presStyleCnt="3"/>
      <dgm:spPr/>
    </dgm:pt>
    <dgm:pt modelId="{3716C55D-88F5-4187-89B3-536C19301622}" type="pres">
      <dgm:prSet presAssocID="{8EC1F891-DB7A-4CAB-984A-4BF4671EC3F9}" presName="connectorText" presStyleLbl="sibTrans2D1" presStyleIdx="0" presStyleCnt="3"/>
      <dgm:spPr/>
    </dgm:pt>
    <dgm:pt modelId="{8F255FED-0EC3-4A70-9B69-1913086D0477}" type="pres">
      <dgm:prSet presAssocID="{CA330E48-15E5-4DA9-989A-BA1381DAA364}" presName="node" presStyleLbl="node1" presStyleIdx="1" presStyleCnt="4">
        <dgm:presLayoutVars>
          <dgm:bulletEnabled val="1"/>
        </dgm:presLayoutVars>
      </dgm:prSet>
      <dgm:spPr/>
    </dgm:pt>
    <dgm:pt modelId="{8D3A3A44-5891-42D8-85AF-EC9A77E3E332}" type="pres">
      <dgm:prSet presAssocID="{59D4B4AA-69A3-4FC7-BC3A-2A91EF6A9078}" presName="sibTrans" presStyleLbl="sibTrans2D1" presStyleIdx="1" presStyleCnt="3"/>
      <dgm:spPr/>
    </dgm:pt>
    <dgm:pt modelId="{6B5EC5FD-887C-4A62-9E1D-D8B675BF7E6F}" type="pres">
      <dgm:prSet presAssocID="{59D4B4AA-69A3-4FC7-BC3A-2A91EF6A9078}" presName="connectorText" presStyleLbl="sibTrans2D1" presStyleIdx="1" presStyleCnt="3"/>
      <dgm:spPr/>
    </dgm:pt>
    <dgm:pt modelId="{AED509BF-207F-4EE0-96BA-2EBCE04876D3}" type="pres">
      <dgm:prSet presAssocID="{DB84F016-5E0E-4F38-A3A0-7EC529094862}" presName="node" presStyleLbl="node1" presStyleIdx="2" presStyleCnt="4">
        <dgm:presLayoutVars>
          <dgm:bulletEnabled val="1"/>
        </dgm:presLayoutVars>
      </dgm:prSet>
      <dgm:spPr/>
    </dgm:pt>
    <dgm:pt modelId="{30555915-80F1-4019-BC4D-CC0122851689}" type="pres">
      <dgm:prSet presAssocID="{E77B5FBA-AE11-489C-90E2-5F767FBD7E26}" presName="sibTrans" presStyleLbl="sibTrans2D1" presStyleIdx="2" presStyleCnt="3"/>
      <dgm:spPr/>
    </dgm:pt>
    <dgm:pt modelId="{F91165BE-F37E-4C92-91F6-2CA3B9E6F82F}" type="pres">
      <dgm:prSet presAssocID="{E77B5FBA-AE11-489C-90E2-5F767FBD7E26}" presName="connectorText" presStyleLbl="sibTrans2D1" presStyleIdx="2" presStyleCnt="3"/>
      <dgm:spPr/>
    </dgm:pt>
    <dgm:pt modelId="{9FF00CAE-9C2C-4842-BB79-A343E1B33BD9}" type="pres">
      <dgm:prSet presAssocID="{F4F046E0-EB74-4DD0-A810-3CB60C305F52}" presName="node" presStyleLbl="node1" presStyleIdx="3" presStyleCnt="4">
        <dgm:presLayoutVars>
          <dgm:bulletEnabled val="1"/>
        </dgm:presLayoutVars>
      </dgm:prSet>
      <dgm:spPr/>
    </dgm:pt>
  </dgm:ptLst>
  <dgm:cxnLst>
    <dgm:cxn modelId="{DB41260B-0B8E-4078-A9EF-C6419A5051F7}" type="presOf" srcId="{DB84F016-5E0E-4F38-A3A0-7EC529094862}" destId="{AED509BF-207F-4EE0-96BA-2EBCE04876D3}" srcOrd="0" destOrd="0" presId="urn:microsoft.com/office/officeart/2005/8/layout/process1"/>
    <dgm:cxn modelId="{EC92DC38-58C3-4078-85BD-9DC26EEDE680}" type="presOf" srcId="{8EC1F891-DB7A-4CAB-984A-4BF4671EC3F9}" destId="{00691F6D-E1E6-4E1E-A05C-7F0B3E6C2F16}" srcOrd="0" destOrd="0" presId="urn:microsoft.com/office/officeart/2005/8/layout/process1"/>
    <dgm:cxn modelId="{48C46040-FA02-4559-B4AF-B718B5D3F424}" type="presOf" srcId="{E77B5FBA-AE11-489C-90E2-5F767FBD7E26}" destId="{30555915-80F1-4019-BC4D-CC0122851689}" srcOrd="0" destOrd="0" presId="urn:microsoft.com/office/officeart/2005/8/layout/process1"/>
    <dgm:cxn modelId="{7EA04161-AD63-45FA-ACA7-8078685DB393}" type="presOf" srcId="{F218E434-A645-47F2-B838-7B6811B489CA}" destId="{D8531BC8-3144-449E-BB3D-85F6C9EA9B73}" srcOrd="0" destOrd="0" presId="urn:microsoft.com/office/officeart/2005/8/layout/process1"/>
    <dgm:cxn modelId="{3291A36B-7327-41B3-BD71-EB2AAB589B2E}" type="presOf" srcId="{8EC1F891-DB7A-4CAB-984A-4BF4671EC3F9}" destId="{3716C55D-88F5-4187-89B3-536C19301622}" srcOrd="1" destOrd="0" presId="urn:microsoft.com/office/officeart/2005/8/layout/process1"/>
    <dgm:cxn modelId="{14A2C456-2AAD-4057-ABA9-C4C25C0B2F35}" srcId="{F218E434-A645-47F2-B838-7B6811B489CA}" destId="{F4F046E0-EB74-4DD0-A810-3CB60C305F52}" srcOrd="3" destOrd="0" parTransId="{B41B0694-FB70-494B-9553-1C7DF0C82763}" sibTransId="{21181118-1216-4A0B-A95A-B32B6CF6448A}"/>
    <dgm:cxn modelId="{07AEE57E-DAC8-459C-8F3D-DC986DDC056C}" type="presOf" srcId="{59D4B4AA-69A3-4FC7-BC3A-2A91EF6A9078}" destId="{8D3A3A44-5891-42D8-85AF-EC9A77E3E332}" srcOrd="0" destOrd="0" presId="urn:microsoft.com/office/officeart/2005/8/layout/process1"/>
    <dgm:cxn modelId="{03EEC68A-8686-400B-8934-375222DED678}" type="presOf" srcId="{CA330E48-15E5-4DA9-989A-BA1381DAA364}" destId="{8F255FED-0EC3-4A70-9B69-1913086D0477}" srcOrd="0" destOrd="0" presId="urn:microsoft.com/office/officeart/2005/8/layout/process1"/>
    <dgm:cxn modelId="{68114491-A0FF-4B65-BFB0-A52540EB877C}" type="presOf" srcId="{636A728A-2E8D-4974-91ED-7CACB131A936}" destId="{B1F2DB8C-72B2-4E9A-8492-CE8CCFA33B56}" srcOrd="0" destOrd="0" presId="urn:microsoft.com/office/officeart/2005/8/layout/process1"/>
    <dgm:cxn modelId="{79E58FAD-2E3C-48D0-8FC4-18C4607DEE44}" srcId="{F218E434-A645-47F2-B838-7B6811B489CA}" destId="{CA330E48-15E5-4DA9-989A-BA1381DAA364}" srcOrd="1" destOrd="0" parTransId="{578531B9-54DD-4DB6-B9BC-E9600D86BA45}" sibTransId="{59D4B4AA-69A3-4FC7-BC3A-2A91EF6A9078}"/>
    <dgm:cxn modelId="{41E356B4-A04A-4E1C-BE00-DF5D39E5A97C}" type="presOf" srcId="{E77B5FBA-AE11-489C-90E2-5F767FBD7E26}" destId="{F91165BE-F37E-4C92-91F6-2CA3B9E6F82F}" srcOrd="1" destOrd="0" presId="urn:microsoft.com/office/officeart/2005/8/layout/process1"/>
    <dgm:cxn modelId="{C093C9B8-E861-4473-BB50-1D56B5E034EF}" srcId="{F218E434-A645-47F2-B838-7B6811B489CA}" destId="{636A728A-2E8D-4974-91ED-7CACB131A936}" srcOrd="0" destOrd="0" parTransId="{2A4B6DF1-5FA6-4AB4-BFF6-2D116A202BD5}" sibTransId="{8EC1F891-DB7A-4CAB-984A-4BF4671EC3F9}"/>
    <dgm:cxn modelId="{015141DB-D034-447A-A891-6B421BF4AE14}" srcId="{F218E434-A645-47F2-B838-7B6811B489CA}" destId="{DB84F016-5E0E-4F38-A3A0-7EC529094862}" srcOrd="2" destOrd="0" parTransId="{B3C8C129-F908-4D9A-8AE2-53D51B67033E}" sibTransId="{E77B5FBA-AE11-489C-90E2-5F767FBD7E26}"/>
    <dgm:cxn modelId="{2AD2FEE5-2FBB-4B0D-8548-4F48F24AC7A9}" type="presOf" srcId="{59D4B4AA-69A3-4FC7-BC3A-2A91EF6A9078}" destId="{6B5EC5FD-887C-4A62-9E1D-D8B675BF7E6F}" srcOrd="1" destOrd="0" presId="urn:microsoft.com/office/officeart/2005/8/layout/process1"/>
    <dgm:cxn modelId="{41E45DE6-90A5-4123-8709-726920E1E85F}" type="presOf" srcId="{F4F046E0-EB74-4DD0-A810-3CB60C305F52}" destId="{9FF00CAE-9C2C-4842-BB79-A343E1B33BD9}" srcOrd="0" destOrd="0" presId="urn:microsoft.com/office/officeart/2005/8/layout/process1"/>
    <dgm:cxn modelId="{5908C8D7-7002-4B45-B8E1-693EAF04826A}" type="presParOf" srcId="{D8531BC8-3144-449E-BB3D-85F6C9EA9B73}" destId="{B1F2DB8C-72B2-4E9A-8492-CE8CCFA33B56}" srcOrd="0" destOrd="0" presId="urn:microsoft.com/office/officeart/2005/8/layout/process1"/>
    <dgm:cxn modelId="{3222965C-2C92-4D00-A35A-B956DD21D499}" type="presParOf" srcId="{D8531BC8-3144-449E-BB3D-85F6C9EA9B73}" destId="{00691F6D-E1E6-4E1E-A05C-7F0B3E6C2F16}" srcOrd="1" destOrd="0" presId="urn:microsoft.com/office/officeart/2005/8/layout/process1"/>
    <dgm:cxn modelId="{F1E1B8BD-BBE2-4AD4-985E-30A39578079A}" type="presParOf" srcId="{00691F6D-E1E6-4E1E-A05C-7F0B3E6C2F16}" destId="{3716C55D-88F5-4187-89B3-536C19301622}" srcOrd="0" destOrd="0" presId="urn:microsoft.com/office/officeart/2005/8/layout/process1"/>
    <dgm:cxn modelId="{9563B450-A4C5-4E81-9447-66D95CED7AD9}" type="presParOf" srcId="{D8531BC8-3144-449E-BB3D-85F6C9EA9B73}" destId="{8F255FED-0EC3-4A70-9B69-1913086D0477}" srcOrd="2" destOrd="0" presId="urn:microsoft.com/office/officeart/2005/8/layout/process1"/>
    <dgm:cxn modelId="{191591EB-F625-494C-973B-95C97E4359E6}" type="presParOf" srcId="{D8531BC8-3144-449E-BB3D-85F6C9EA9B73}" destId="{8D3A3A44-5891-42D8-85AF-EC9A77E3E332}" srcOrd="3" destOrd="0" presId="urn:microsoft.com/office/officeart/2005/8/layout/process1"/>
    <dgm:cxn modelId="{102B9ED3-66F8-4A77-91A6-CE8224A93704}" type="presParOf" srcId="{8D3A3A44-5891-42D8-85AF-EC9A77E3E332}" destId="{6B5EC5FD-887C-4A62-9E1D-D8B675BF7E6F}" srcOrd="0" destOrd="0" presId="urn:microsoft.com/office/officeart/2005/8/layout/process1"/>
    <dgm:cxn modelId="{4B8D4DBD-8B3D-4164-9F14-7CF919AD2179}" type="presParOf" srcId="{D8531BC8-3144-449E-BB3D-85F6C9EA9B73}" destId="{AED509BF-207F-4EE0-96BA-2EBCE04876D3}" srcOrd="4" destOrd="0" presId="urn:microsoft.com/office/officeart/2005/8/layout/process1"/>
    <dgm:cxn modelId="{8F4DCC2B-46B0-4A68-8E25-417073DB26A9}" type="presParOf" srcId="{D8531BC8-3144-449E-BB3D-85F6C9EA9B73}" destId="{30555915-80F1-4019-BC4D-CC0122851689}" srcOrd="5" destOrd="0" presId="urn:microsoft.com/office/officeart/2005/8/layout/process1"/>
    <dgm:cxn modelId="{3C169F2C-5C46-47AA-B0B9-7CAC346A7A05}" type="presParOf" srcId="{30555915-80F1-4019-BC4D-CC0122851689}" destId="{F91165BE-F37E-4C92-91F6-2CA3B9E6F82F}" srcOrd="0" destOrd="0" presId="urn:microsoft.com/office/officeart/2005/8/layout/process1"/>
    <dgm:cxn modelId="{3161A2F3-4916-4B6C-AABC-C65C6155CDAC}" type="presParOf" srcId="{D8531BC8-3144-449E-BB3D-85F6C9EA9B73}" destId="{9FF00CAE-9C2C-4842-BB79-A343E1B33BD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2DB8C-72B2-4E9A-8492-CE8CCFA33B56}">
      <dsp:nvSpPr>
        <dsp:cNvPr id="0" name=""/>
        <dsp:cNvSpPr/>
      </dsp:nvSpPr>
      <dsp:spPr>
        <a:xfrm>
          <a:off x="3688" y="553763"/>
          <a:ext cx="1612477" cy="12849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dirty="0">
              <a:latin typeface="Ancizar Sans" panose="020B0602040300000003" pitchFamily="34" charset="0"/>
            </a:rPr>
            <a:t>SLIC </a:t>
          </a:r>
          <a:r>
            <a:rPr lang="es-CO" sz="1600" b="1" kern="1200" dirty="0" err="1">
              <a:latin typeface="Ancizar Sans" panose="020B0602040300000003" pitchFamily="34" charset="0"/>
            </a:rPr>
            <a:t>segmentation</a:t>
          </a:r>
          <a:endParaRPr lang="es-CO" sz="1600" b="1" kern="1200" dirty="0">
            <a:latin typeface="Ancizar Sans" panose="020B0602040300000003" pitchFamily="34" charset="0"/>
          </a:endParaRPr>
        </a:p>
      </dsp:txBody>
      <dsp:txXfrm>
        <a:off x="41323" y="591398"/>
        <a:ext cx="1537207" cy="1209672"/>
      </dsp:txXfrm>
    </dsp:sp>
    <dsp:sp modelId="{00691F6D-E1E6-4E1E-A05C-7F0B3E6C2F16}">
      <dsp:nvSpPr>
        <dsp:cNvPr id="0" name=""/>
        <dsp:cNvSpPr/>
      </dsp:nvSpPr>
      <dsp:spPr>
        <a:xfrm>
          <a:off x="1777413" y="996287"/>
          <a:ext cx="341845" cy="39989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800" kern="1200">
            <a:latin typeface="Ancizar Sans" panose="020B0602040300000003" pitchFamily="34" charset="0"/>
          </a:endParaRPr>
        </a:p>
      </dsp:txBody>
      <dsp:txXfrm>
        <a:off x="1777413" y="1076266"/>
        <a:ext cx="239292" cy="239936"/>
      </dsp:txXfrm>
    </dsp:sp>
    <dsp:sp modelId="{8F255FED-0EC3-4A70-9B69-1913086D0477}">
      <dsp:nvSpPr>
        <dsp:cNvPr id="0" name=""/>
        <dsp:cNvSpPr/>
      </dsp:nvSpPr>
      <dsp:spPr>
        <a:xfrm>
          <a:off x="2261156" y="553763"/>
          <a:ext cx="1612477" cy="12849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dirty="0"/>
            <a:t>Greedy superpixel merging</a:t>
          </a:r>
        </a:p>
      </dsp:txBody>
      <dsp:txXfrm>
        <a:off x="2298791" y="591398"/>
        <a:ext cx="1537207" cy="1209672"/>
      </dsp:txXfrm>
    </dsp:sp>
    <dsp:sp modelId="{8D3A3A44-5891-42D8-85AF-EC9A77E3E332}">
      <dsp:nvSpPr>
        <dsp:cNvPr id="0" name=""/>
        <dsp:cNvSpPr/>
      </dsp:nvSpPr>
      <dsp:spPr>
        <a:xfrm>
          <a:off x="4034881" y="996287"/>
          <a:ext cx="341845" cy="39989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700" kern="1200"/>
        </a:p>
      </dsp:txBody>
      <dsp:txXfrm>
        <a:off x="4034881" y="1076266"/>
        <a:ext cx="239292" cy="239936"/>
      </dsp:txXfrm>
    </dsp:sp>
    <dsp:sp modelId="{AED509BF-207F-4EE0-96BA-2EBCE04876D3}">
      <dsp:nvSpPr>
        <dsp:cNvPr id="0" name=""/>
        <dsp:cNvSpPr/>
      </dsp:nvSpPr>
      <dsp:spPr>
        <a:xfrm>
          <a:off x="4518624" y="553763"/>
          <a:ext cx="1612477" cy="12849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dirty="0">
              <a:latin typeface="Ancizar Sans" panose="020B0602040300000003" pitchFamily="34" charset="0"/>
            </a:rPr>
            <a:t>Feature  ext.: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ncizar Sans" panose="020B0602040300000003" pitchFamily="34" charset="0"/>
            </a:rPr>
            <a:t>-Border.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ncizar Sans" panose="020B0602040300000003" pitchFamily="34" charset="0"/>
            </a:rPr>
            <a:t>- Asymmetry.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ncizar Sans" panose="020B0602040300000003" pitchFamily="34" charset="0"/>
            </a:rPr>
            <a:t>-Color.</a:t>
          </a:r>
        </a:p>
      </dsp:txBody>
      <dsp:txXfrm>
        <a:off x="4556259" y="591398"/>
        <a:ext cx="1537207" cy="1209672"/>
      </dsp:txXfrm>
    </dsp:sp>
    <dsp:sp modelId="{30555915-80F1-4019-BC4D-CC0122851689}">
      <dsp:nvSpPr>
        <dsp:cNvPr id="0" name=""/>
        <dsp:cNvSpPr/>
      </dsp:nvSpPr>
      <dsp:spPr>
        <a:xfrm>
          <a:off x="6292349" y="996287"/>
          <a:ext cx="341845" cy="39989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800" kern="1200">
            <a:latin typeface="Ancizar Sans" panose="020B0602040300000003" pitchFamily="34" charset="0"/>
          </a:endParaRPr>
        </a:p>
      </dsp:txBody>
      <dsp:txXfrm>
        <a:off x="6292349" y="1076266"/>
        <a:ext cx="239292" cy="239936"/>
      </dsp:txXfrm>
    </dsp:sp>
    <dsp:sp modelId="{9FF00CAE-9C2C-4842-BB79-A343E1B33BD9}">
      <dsp:nvSpPr>
        <dsp:cNvPr id="0" name=""/>
        <dsp:cNvSpPr/>
      </dsp:nvSpPr>
      <dsp:spPr>
        <a:xfrm>
          <a:off x="6776092" y="553763"/>
          <a:ext cx="1612477" cy="12849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dirty="0">
              <a:latin typeface="Ancizar Sans" panose="020B0602040300000003" pitchFamily="34" charset="0"/>
            </a:rPr>
            <a:t>Classification: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ncizar Sans" panose="020B0602040300000003" pitchFamily="34" charset="0"/>
            </a:rPr>
            <a:t>-Log. reg.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ncizar Sans" panose="020B0602040300000003" pitchFamily="34" charset="0"/>
            </a:rPr>
            <a:t>-SVM.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ncizar Sans" panose="020B0602040300000003" pitchFamily="34" charset="0"/>
            </a:rPr>
            <a:t>-NN.</a:t>
          </a:r>
        </a:p>
      </dsp:txBody>
      <dsp:txXfrm>
        <a:off x="6813727" y="591398"/>
        <a:ext cx="1537207" cy="12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FF380-E34A-422E-8013-4C946D029288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A8F85-629C-475B-BE1E-6FDF0242A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5866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E51F7-A888-472D-B416-6312F0764F25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11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6664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5185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9679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6288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0612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08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3821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7827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E51F7-A888-472D-B416-6312F0764F25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14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753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ncizar Sans" panose="020B0602040300000003" pitchFamily="34" charset="0"/>
              </a:rPr>
              <a:t>This process is time-consuming, resulting in computational approaches being employed.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65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1910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935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361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8112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8971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ncizar Sans" panose="020B0602040300000003" pitchFamily="34" charset="0"/>
              </a:rPr>
              <a:t>For segmenting the skin lesion from the whole image, our method performs a SLIC </a:t>
            </a:r>
            <a:r>
              <a:rPr lang="en-US" sz="1200" dirty="0" err="1">
                <a:latin typeface="Ancizar Sans" panose="020B0602040300000003" pitchFamily="34" charset="0"/>
              </a:rPr>
              <a:t>superpixel</a:t>
            </a:r>
            <a:r>
              <a:rPr lang="en-US" sz="1200" dirty="0">
                <a:latin typeface="Ancizar Sans" panose="020B0602040300000003" pitchFamily="34" charset="0"/>
              </a:rPr>
              <a:t> segmentation on the RGB dermoscopic images. Ideally, in the over-segmented image, the </a:t>
            </a:r>
            <a:r>
              <a:rPr lang="en-US" sz="1200" dirty="0" err="1">
                <a:latin typeface="Ancizar Sans" panose="020B0602040300000003" pitchFamily="34" charset="0"/>
              </a:rPr>
              <a:t>superpixel’s</a:t>
            </a:r>
            <a:r>
              <a:rPr lang="en-US" sz="1200" dirty="0">
                <a:latin typeface="Ancizar Sans" panose="020B0602040300000003" pitchFamily="34" charset="0"/>
              </a:rPr>
              <a:t> boundary should match partially the boundary of the object that is intended to segment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8F85-629C-475B-BE1E-6FDF0242A3C9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44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08EE06F-5E81-4736-91CD-54F4A385757E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D40532E-64A9-4193-9B51-D37EBFED31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478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08EE06F-5E81-4736-91CD-54F4A385757E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D40532E-64A9-4193-9B51-D37EBFED31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645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08EE06F-5E81-4736-91CD-54F4A385757E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D40532E-64A9-4193-9B51-D37EBFED31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4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34DED-A355-4021-821D-B658EE6C66C7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814AC-6C64-4A0D-B7EB-E21F857CA191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719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34DED-A355-4021-821D-B658EE6C66C7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814AC-6C64-4A0D-B7EB-E21F857CA191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65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34DED-A355-4021-821D-B658EE6C66C7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814AC-6C64-4A0D-B7EB-E21F857CA191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34DED-A355-4021-821D-B658EE6C66C7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814AC-6C64-4A0D-B7EB-E21F857CA191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177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34DED-A355-4021-821D-B658EE6C66C7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814AC-6C64-4A0D-B7EB-E21F857CA191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999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34DED-A355-4021-821D-B658EE6C66C7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814AC-6C64-4A0D-B7EB-E21F857CA191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4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34DED-A355-4021-821D-B658EE6C66C7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814AC-6C64-4A0D-B7EB-E21F857CA191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308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34DED-A355-4021-821D-B658EE6C66C7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814AC-6C64-4A0D-B7EB-E21F857CA191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9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08EE06F-5E81-4736-91CD-54F4A385757E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D40532E-64A9-4193-9B51-D37EBFED31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725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34DED-A355-4021-821D-B658EE6C66C7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814AC-6C64-4A0D-B7EB-E21F857CA191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778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34DED-A355-4021-821D-B658EE6C66C7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814AC-6C64-4A0D-B7EB-E21F857CA191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167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34DED-A355-4021-821D-B658EE6C66C7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814AC-6C64-4A0D-B7EB-E21F857CA191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38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595E9-9916-4F23-8CC4-DDF9068E8B2D}" type="datetimeFigureOut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6/12/2019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01C65C-272A-436A-A86C-87B4285939D6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7109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87B0F0-221C-4018-A30C-D5C9CB9EA657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599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87B0F0-221C-4018-A30C-D5C9CB9EA657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603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6B7CA-F738-400D-9758-8816D312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17145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87B0F0-221C-4018-A30C-D5C9CB9EA657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0438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87B0F0-221C-4018-A30C-D5C9CB9EA657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710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87B0F0-221C-4018-A30C-D5C9CB9EA657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5526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08EE06F-5E81-4736-91CD-54F4A385757E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D40532E-64A9-4193-9B51-D37EBFED31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9252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87B0F0-221C-4018-A30C-D5C9CB9EA657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2096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87B0F0-221C-4018-A30C-D5C9CB9EA657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56759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87B0F0-221C-4018-A30C-D5C9CB9EA657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2516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87B0F0-221C-4018-A30C-D5C9CB9EA657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9107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87B0F0-221C-4018-A30C-D5C9CB9EA657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1676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87B0F0-221C-4018-A30C-D5C9CB9EA657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74881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959A8-F148-48FB-9210-D7B7B144A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4C89CC-99B6-4AE4-86EF-F28F35EB9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06002D-7861-4230-9B82-42335D91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EF519F-74CD-4C76-B8D9-3C8D8132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0D0513-D1C7-4A85-92E7-0642F7A2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96573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30DDD-BC4B-4B5F-9585-8ABABDBE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934C5B-2855-4A35-A0CD-BF3D5229E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D20C05-F598-4D10-BA65-4E148E68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1F111B-8081-4FEC-8837-DB745C212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B00F84-D689-418A-BAF1-6147DFCE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025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AC1A8-105A-478A-B7F0-6E65CED6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8FF5AB-49C3-4593-A1BF-D840C3025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6404DC-A4BE-4B27-968F-8ECF4F30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BA94FA-62D4-4787-8ADB-CFDC80E51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6CAB00-621E-4971-BDB6-BD2166D47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9542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BDA45-8944-45D6-AC3E-1B9BBD21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190476-1F09-4392-9C16-4D4699172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C378DB-582D-418F-852C-4B33EB585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981CB1-5FE1-4D6E-9498-85642A50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43F915-FA71-4949-8F7F-B83AB7745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D0AFB1-E454-4AA5-BDF3-2C796C88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8023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08EE06F-5E81-4736-91CD-54F4A385757E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D40532E-64A9-4193-9B51-D37EBFED31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87004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37F15-86BF-478A-A04B-9FFC68F5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5AEF5B-A1BB-4600-82CE-CC25E3D5D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267F6A-5ADF-4632-9AF9-3BED30584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74B445-3961-4743-827B-2D391D410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73A924-1A4E-4A7E-85CF-9A60A3EC5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AFFC00-5F67-4BA5-8E1C-ECA3BB9A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70CAD9-31F3-43EE-8F34-4BF229A52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994D448-C196-4EAF-A60D-84652A3D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09026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ABD95-2E9C-4899-956E-50BFA122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98D573-F7B3-413F-BE6E-BA873756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EF5525-85CB-4CC2-8FD0-93C4B1B5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4B861B2-61C2-4EF9-AB49-865114FD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53137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52EFCD6-AF1F-4FF7-B1F8-877B1A0D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63F08C-2415-4389-B092-C3D98293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C90945-2152-4A93-8F74-962FD906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83412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23938-EF49-4893-AF1B-6906E033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DF0F13-55DE-470B-A224-0D464491F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F3E760-1957-413A-B009-E16531B34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7DF6B3-ED56-4640-A39F-9477FD62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12CF1B-0C9B-4357-AF89-5B537CF3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E12B32-5280-45CB-A776-E01B6CCA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33960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9D0E9-2B16-4370-80B5-0C90664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7D23F0-F39F-4E5B-A70A-A6A4B0B1F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958D6D-0A47-4C65-9D8A-DB7EACC57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705F3B-51CC-4C24-806D-D0DB1A60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B86ABF-CEA0-490D-B375-E56121A6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B90D00-39C0-48C9-9F85-34C0C745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1519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329DE-ADF6-48C8-9585-4FA1B69C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0D8CF8-BD2A-4B53-9150-406E7F79E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8141D5-9409-4199-B9A6-8008EFB72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FB55D6-8EA3-4385-9DD5-44E23FE0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7CA714-5176-4B2A-933D-8D718406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97592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6D05EA0-9EE6-40F2-AF70-0ED50AA32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24AE843-F479-4C44-8249-621913647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EE97F8-DFAD-42D4-AE40-51E0880AD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D9D2DB-CC0A-48BC-B492-5A6CC9C4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1CB39D-3110-43E1-BB50-21B66ADD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510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08EE06F-5E81-4736-91CD-54F4A385757E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D40532E-64A9-4193-9B51-D37EBFED31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800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08EE06F-5E81-4736-91CD-54F4A385757E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D40532E-64A9-4193-9B51-D37EBFED31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083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08EE06F-5E81-4736-91CD-54F4A385757E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D40532E-64A9-4193-9B51-D37EBFED31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031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08EE06F-5E81-4736-91CD-54F4A385757E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D40532E-64A9-4193-9B51-D37EBFED31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9809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08EE06F-5E81-4736-91CD-54F4A385757E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D40532E-64A9-4193-9B51-D37EBFED31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452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6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2C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TRANSFORMACIÓN_DIGITAL_BACK.pn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3" r="1"/>
          <a:stretch/>
        </p:blipFill>
        <p:spPr>
          <a:xfrm>
            <a:off x="0" y="0"/>
            <a:ext cx="5718430" cy="6378807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0" y="6343523"/>
            <a:ext cx="9144000" cy="514477"/>
          </a:xfrm>
          <a:prstGeom prst="rect">
            <a:avLst/>
          </a:prstGeom>
          <a:solidFill>
            <a:srgbClr val="06D2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TRANSFORMACIÓN_DIGITAL_LOWER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213" y="6363205"/>
            <a:ext cx="2032004" cy="449559"/>
          </a:xfrm>
          <a:prstGeom prst="rect">
            <a:avLst/>
          </a:prstGeom>
        </p:spPr>
      </p:pic>
      <p:pic>
        <p:nvPicPr>
          <p:cNvPr id="11" name="Imagen 10" descr="TRANSFORMACIÓN_DIGITAL_BIG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94" y="2261480"/>
            <a:ext cx="4297405" cy="12278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07368" y="6556297"/>
            <a:ext cx="2299118" cy="14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2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"/>
            <a:ext cx="91916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0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F8C4F42-D530-4210-84E5-DE26BE697DEA}"/>
              </a:ext>
            </a:extLst>
          </p:cNvPr>
          <p:cNvSpPr/>
          <p:nvPr userDrawn="1"/>
        </p:nvSpPr>
        <p:spPr>
          <a:xfrm>
            <a:off x="0" y="5570290"/>
            <a:ext cx="9144000" cy="1287710"/>
          </a:xfrm>
          <a:prstGeom prst="rect">
            <a:avLst/>
          </a:prstGeom>
          <a:solidFill>
            <a:srgbClr val="65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1D057C-E6BD-4737-BF79-FB632166644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97941" y="6048462"/>
            <a:ext cx="1319842" cy="4408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15B5EA-804D-49A2-97AF-4F9D293E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24395"/>
          <a:stretch/>
        </p:blipFill>
        <p:spPr>
          <a:xfrm>
            <a:off x="4716705" y="5687736"/>
            <a:ext cx="4383033" cy="10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9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0D41C3D-8D2F-4717-B2A2-42A9B49E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7B2417-0F4B-48AA-B8A3-D5F053115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A964FF-4355-48A3-A4B5-AB5DF81D4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BB8D-2313-4AA3-AD75-BA87F831E793}" type="datetimeFigureOut">
              <a:rPr lang="es-CO" smtClean="0"/>
              <a:t>6/12/2019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D9D945-9F74-4EC4-9DA6-3D6E05028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D424F9-9FA3-4606-9AC4-A86818233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3D52-15AD-41C0-B8FF-EA6960112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15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vista.asocolderma.org.co/index.php/asocolderma/article/view/2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6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Segmentation results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0629FB-3804-47AB-874A-81A757E76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3" t="35913" r="15865" b="18375"/>
          <a:stretch/>
        </p:blipFill>
        <p:spPr>
          <a:xfrm>
            <a:off x="628650" y="1222131"/>
            <a:ext cx="7874158" cy="31904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AE46F6-99C2-4EFB-824A-5B54160E8626}"/>
              </a:ext>
            </a:extLst>
          </p:cNvPr>
          <p:cNvSpPr/>
          <p:nvPr/>
        </p:nvSpPr>
        <p:spPr>
          <a:xfrm>
            <a:off x="1921932" y="4277066"/>
            <a:ext cx="73575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</a:rPr>
              <a:t>20: Zhao, 2001; </a:t>
            </a:r>
            <a:r>
              <a:rPr lang="es-CO" sz="1200" dirty="0">
                <a:effectLst/>
                <a:latin typeface="Arial" panose="020B0604020202020204" pitchFamily="34" charset="0"/>
              </a:rPr>
              <a:t>21:  </a:t>
            </a:r>
            <a:r>
              <a:rPr lang="es-CO" sz="1200" dirty="0" err="1">
                <a:effectLst/>
                <a:latin typeface="Arial" panose="020B0604020202020204" pitchFamily="34" charset="0"/>
              </a:rPr>
              <a:t>Boltz</a:t>
            </a:r>
            <a:r>
              <a:rPr lang="es-CO" sz="1200" dirty="0">
                <a:effectLst/>
                <a:latin typeface="Arial" panose="020B0604020202020204" pitchFamily="34" charset="0"/>
              </a:rPr>
              <a:t>, 2010; </a:t>
            </a:r>
            <a:r>
              <a:rPr lang="es-CO" sz="1200" dirty="0">
                <a:latin typeface="Arial" panose="020B0604020202020204" pitchFamily="34" charset="0"/>
              </a:rPr>
              <a:t>22: </a:t>
            </a:r>
            <a:r>
              <a:rPr lang="es-CO" sz="1200" dirty="0" err="1">
                <a:latin typeface="Arial" panose="020B0604020202020204" pitchFamily="34" charset="0"/>
              </a:rPr>
              <a:t>Crandal</a:t>
            </a:r>
            <a:r>
              <a:rPr lang="es-CO" sz="1200" dirty="0">
                <a:latin typeface="Arial" panose="020B0604020202020204" pitchFamily="34" charset="0"/>
              </a:rPr>
              <a:t>, 2000; 9: </a:t>
            </a:r>
            <a:r>
              <a:rPr lang="es-CO" sz="1200" dirty="0" err="1">
                <a:latin typeface="Arial" panose="020B0604020202020204" pitchFamily="34" charset="0"/>
              </a:rPr>
              <a:t>Pennini</a:t>
            </a:r>
            <a:r>
              <a:rPr lang="es-CO" sz="1200" dirty="0">
                <a:latin typeface="Arial" panose="020B0604020202020204" pitchFamily="34" charset="0"/>
              </a:rPr>
              <a:t> </a:t>
            </a:r>
            <a:r>
              <a:rPr lang="es-CO" sz="1200" i="1" dirty="0">
                <a:latin typeface="Arial" panose="020B0604020202020204" pitchFamily="34" charset="0"/>
              </a:rPr>
              <a:t>et al., </a:t>
            </a:r>
            <a:r>
              <a:rPr lang="es-CO" sz="1200" dirty="0">
                <a:latin typeface="Arial" panose="020B0604020202020204" pitchFamily="34" charset="0"/>
              </a:rPr>
              <a:t>2016</a:t>
            </a:r>
            <a:r>
              <a:rPr lang="es-CO" sz="1200" i="1" dirty="0">
                <a:latin typeface="Arial" panose="020B0604020202020204" pitchFamily="34" charset="0"/>
              </a:rPr>
              <a:t>.</a:t>
            </a:r>
            <a:endParaRPr lang="es-CO" sz="12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472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Feature extraction: asymmetry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639C127-2529-4B6A-ABE3-027A844EB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1353" y="1027907"/>
                <a:ext cx="4970585" cy="4351338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sz="1600" dirty="0">
                    <a:latin typeface="Ancizar Sans" panose="020B0602040300000003" pitchFamily="34" charset="0"/>
                  </a:rPr>
                  <a:t>The asymmetry feature is estimated by reflecting the contour of the lesion around the major and minor axes of the minimum ellipse enclosing the lesion region Ω. </a:t>
                </a:r>
              </a:p>
              <a:p>
                <a:pPr marL="0" indent="0" algn="just">
                  <a:buNone/>
                </a:pPr>
                <a:endParaRPr lang="en-US" sz="1600" b="0" i="1" dirty="0">
                  <a:highlight>
                    <a:srgbClr val="FFFF00"/>
                  </a:highlight>
                  <a:latin typeface="Ancizar Sans" panose="020B0602040300000003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CO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CO" sz="1600" b="0" i="1" smtClean="0">
                        <a:latin typeface="Cambria Math" panose="02040503050406030204" pitchFamily="18" charset="0"/>
                      </a:rPr>
                      <m:t> −2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s-CO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>
                    <a:latin typeface="Ancizar Sans" panose="020B0602040300000003" pitchFamily="34" charset="0"/>
                  </a:rPr>
                  <a:t>	(1)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sz="1600" b="0" i="1" smtClean="0">
                        <a:latin typeface="Cambria Math" panose="02040503050406030204" pitchFamily="18" charset="0"/>
                      </a:rPr>
                      <m:t>𝑅𝑋</m:t>
                    </m:r>
                  </m:oMath>
                </a14:m>
                <a:r>
                  <a:rPr lang="es-CO" sz="1600" dirty="0">
                    <a:latin typeface="Ancizar Sans" panose="020B0602040300000003" pitchFamily="34" charset="0"/>
                  </a:rPr>
                  <a:t>	(2)</a:t>
                </a:r>
              </a:p>
              <a:p>
                <a:pPr marL="0" indent="0" algn="just">
                  <a:buNone/>
                </a:pPr>
                <a:r>
                  <a:rPr lang="en-US" sz="1600" dirty="0">
                    <a:latin typeface="Ancizar Sans" panose="020B0602040300000003" pitchFamily="34" charset="0"/>
                  </a:rPr>
                  <a:t>We define asymmetry as the </a:t>
                </a:r>
                <a:r>
                  <a:rPr lang="en-US" sz="1600" dirty="0" err="1">
                    <a:latin typeface="Ancizar Sans" panose="020B0602040300000003" pitchFamily="34" charset="0"/>
                  </a:rPr>
                  <a:t>Hausdorff</a:t>
                </a:r>
                <a:r>
                  <a:rPr lang="en-US" sz="1600" dirty="0">
                    <a:latin typeface="Ancizar Sans" panose="020B0602040300000003" pitchFamily="34" charset="0"/>
                  </a:rPr>
                  <a:t> distance and the Jain-</a:t>
                </a:r>
                <a:r>
                  <a:rPr lang="en-US" sz="1600" dirty="0" err="1">
                    <a:latin typeface="Ancizar Sans" panose="020B0602040300000003" pitchFamily="34" charset="0"/>
                  </a:rPr>
                  <a:t>Dubuisson</a:t>
                </a:r>
                <a:r>
                  <a:rPr lang="en-US" sz="1600" dirty="0">
                    <a:latin typeface="Ancizar Sans" panose="020B0602040300000003" pitchFamily="34" charset="0"/>
                  </a:rPr>
                  <a:t> (2002) dissimilarity between </a:t>
                </a:r>
                <a14:m>
                  <m:oMath xmlns:m="http://schemas.openxmlformats.org/officeDocument/2006/math">
                    <m:r>
                      <a:rPr lang="es-CO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i="1" dirty="0">
                    <a:latin typeface="Ancizar Sans" panose="020B0602040300000003" pitchFamily="34" charset="0"/>
                  </a:rPr>
                  <a:t> </a:t>
                </a:r>
                <a:r>
                  <a:rPr lang="en-US" sz="1600" dirty="0">
                    <a:latin typeface="Ancizar Sans" panose="020B0602040300000003" pitchFamily="34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s-CO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Ancizar Sans" panose="020B0602040300000003" pitchFamily="34" charset="0"/>
                  </a:rPr>
                  <a:t>for both axes: </a:t>
                </a:r>
              </a:p>
              <a:p>
                <a:pPr marL="0" indent="0" algn="just">
                  <a:buNone/>
                </a:pPr>
                <a:endParaRPr lang="es-CO" sz="16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𝑎𝑠𝑦𝑚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sz="14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CO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h𝑎𝑢𝑠𝑠</m:t>
                        </m:r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𝑚𝑖𝑛𝑜𝑟</m:t>
                        </m:r>
                      </m:sub>
                    </m:sSub>
                    <m:r>
                      <a:rPr lang="es-CO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h𝑎𝑢𝑠𝑠</m:t>
                        </m:r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𝑚𝑎𝑗𝑜𝑟</m:t>
                        </m:r>
                      </m:sub>
                    </m:sSub>
                    <m:r>
                      <a:rPr lang="es-CO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𝑗𝑎𝑖𝑛</m:t>
                        </m:r>
                        <m:r>
                          <a:rPr lang="es-CO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𝑚𝑖𝑛𝑜𝑟</m:t>
                        </m:r>
                      </m:sub>
                    </m:sSub>
                    <m:r>
                      <a:rPr lang="es-CO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𝑗𝑎𝑖𝑛</m:t>
                        </m:r>
                        <m:r>
                          <a:rPr lang="es-CO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sz="1400" i="1">
                            <a:latin typeface="Cambria Math" panose="02040503050406030204" pitchFamily="18" charset="0"/>
                          </a:rPr>
                          <m:t>𝑚𝑎𝑗𝑜𝑟</m:t>
                        </m:r>
                      </m:sub>
                    </m:sSub>
                    <m:r>
                      <a:rPr lang="es-CO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CO" sz="1400" dirty="0">
                    <a:latin typeface="Ancizar Sans" panose="020B0602040300000003" pitchFamily="34" charset="0"/>
                  </a:rPr>
                  <a:t>	(3)</a:t>
                </a:r>
              </a:p>
              <a:p>
                <a:pPr marL="0" indent="0" algn="just">
                  <a:buNone/>
                </a:pPr>
                <a:endParaRPr lang="en-US" sz="1400" dirty="0">
                  <a:latin typeface="Ancizar Sans" panose="020B0602040300000003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639C127-2529-4B6A-ABE3-027A844EB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353" y="1027907"/>
                <a:ext cx="4970585" cy="4351338"/>
              </a:xfrm>
              <a:blipFill>
                <a:blip r:embed="rId3"/>
                <a:stretch>
                  <a:fillRect l="-613" t="-982" r="-6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93B0DCDB-6CC9-4072-B104-5CD603FC0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69" t="24530" r="10962" b="12083"/>
          <a:stretch/>
        </p:blipFill>
        <p:spPr>
          <a:xfrm>
            <a:off x="7139506" y="1374165"/>
            <a:ext cx="1817285" cy="28285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271EB0-4979-4140-A4E4-6A0365F9A4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4" t="25213" r="59327" b="10856"/>
          <a:stretch/>
        </p:blipFill>
        <p:spPr>
          <a:xfrm>
            <a:off x="5327365" y="1400544"/>
            <a:ext cx="1814713" cy="28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9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Feature extraction: border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639C127-2529-4B6A-ABE3-027A844EB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519" y="1609862"/>
                <a:ext cx="7886700" cy="4351338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sz="2000" dirty="0">
                    <a:latin typeface="Ancizar Sans" panose="020B0602040300000003" pitchFamily="34" charset="0"/>
                  </a:rPr>
                  <a:t>To compute the border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CO" sz="2000" i="1">
                            <a:latin typeface="Cambria Math" panose="02040503050406030204" pitchFamily="18" charset="0"/>
                          </a:rPr>
                          <m:t>𝑏𝑜𝑟𝑑𝑒𝑟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ncizar Sans" panose="020B0602040300000003" pitchFamily="34" charset="0"/>
                  </a:rPr>
                  <a:t>we first expressed the contour as:</a:t>
                </a:r>
              </a:p>
              <a:p>
                <a:pPr marL="0" indent="0" algn="just">
                  <a:buNone/>
                </a:pPr>
                <a:endParaRPr lang="es-CO" sz="2000" b="0" i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1800" i="1">
                        <a:latin typeface="Cambria Math" panose="02040503050406030204" pitchFamily="18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s-CO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CO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fr-FR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r-FR" sz="2000" i="1" dirty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fr-FR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20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CO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CO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sz="20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fr-FR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r-FR" sz="2000" i="1" dirty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fr-FR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CO" sz="20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CO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s-CO" sz="2000" dirty="0">
                    <a:latin typeface="Ancizar Sans" panose="020B0602040300000003" pitchFamily="34" charset="0"/>
                  </a:rPr>
                  <a:t>				</a:t>
                </a:r>
                <a:r>
                  <a:rPr lang="es-CO" sz="1800" dirty="0">
                    <a:latin typeface="Ancizar Sans" panose="020B0602040300000003" pitchFamily="34" charset="0"/>
                  </a:rPr>
                  <a:t>(4)</a:t>
                </a:r>
              </a:p>
              <a:p>
                <a:pPr marL="0" indent="0" algn="ctr">
                  <a:buNone/>
                </a:pPr>
                <a:endParaRPr lang="es-CO" sz="1800" dirty="0">
                  <a:latin typeface="Ancizar Sans" panose="020B06020403000000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000" dirty="0">
                    <a:latin typeface="Ancizar Sans" panose="020B0602040300000003" pitchFamily="34" charset="0"/>
                  </a:rPr>
                  <a:t>Using the Discrete Fourier Transform (DFT) and its inverse, 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l-GR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l-G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ncizar Sans" panose="020B0602040300000003" pitchFamily="34" charset="0"/>
                  </a:rPr>
                  <a:t> as the reconstruction of γ using the first m coefficients of the DFT.  Dissimilarity is then calculated for each reconstruction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l-G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s-CO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latin typeface="Ancizar Sans" panose="020B0602040300000003" pitchFamily="34" charset="0"/>
                  </a:rPr>
                  <a:t> as the MSE:</a:t>
                </a:r>
              </a:p>
              <a:p>
                <a:pPr marL="0" indent="0" algn="just">
                  <a:buNone/>
                </a:pPr>
                <a:endParaRPr lang="en-US" sz="2000" dirty="0">
                  <a:latin typeface="Ancizar Sans" panose="020B0602040300000003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𝑏𝑜𝑟𝑑𝑒𝑟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CO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𝑀𝑆𝐸</m:t>
                        </m:r>
                        <m:d>
                          <m:dPr>
                            <m:ctrlPr>
                              <a:rPr lang="es-CO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CO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l-G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s-CO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sz="2000" i="1">
                            <a:latin typeface="Cambria Math" panose="02040503050406030204" pitchFamily="18" charset="0"/>
                          </a:rPr>
                          <m:t>𝑀𝑆𝐸</m:t>
                        </m:r>
                        <m:d>
                          <m:dPr>
                            <m:ctrlPr>
                              <a:rPr lang="es-CO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CO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l-G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s-CO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es-CO" sz="2000" i="1">
                            <a:latin typeface="Cambria Math" panose="02040503050406030204" pitchFamily="18" charset="0"/>
                          </a:rPr>
                          <m:t>𝑀𝑆𝐸</m:t>
                        </m:r>
                        <m:d>
                          <m:dPr>
                            <m:ctrlPr>
                              <a:rPr lang="es-CO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CO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l-G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s-CO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</m:oMath>
                </a14:m>
                <a:r>
                  <a:rPr lang="es-CO" sz="2400" dirty="0">
                    <a:latin typeface="Ancizar Sans" panose="020B0602040300000003" pitchFamily="34" charset="0"/>
                  </a:rPr>
                  <a:t>	</a:t>
                </a:r>
                <a:r>
                  <a:rPr lang="es-CO" sz="2000" dirty="0">
                    <a:latin typeface="Ancizar Sans" panose="020B0602040300000003" pitchFamily="34" charset="0"/>
                  </a:rPr>
                  <a:t>(5)</a:t>
                </a:r>
              </a:p>
              <a:p>
                <a:pPr marL="0" indent="0" algn="just">
                  <a:buNone/>
                </a:pPr>
                <a:endParaRPr lang="en-US" sz="2000" dirty="0">
                  <a:latin typeface="Ancizar Sans" panose="020B0602040300000003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639C127-2529-4B6A-ABE3-027A844EB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519" y="1609862"/>
                <a:ext cx="7886700" cy="4351338"/>
              </a:xfrm>
              <a:blipFill>
                <a:blip r:embed="rId3"/>
                <a:stretch>
                  <a:fillRect l="-773" t="-1401" r="-85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763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Feature extraction: border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ABA436-34CF-4EC2-9DD8-A7624D95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94" y="2355300"/>
            <a:ext cx="2573414" cy="172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334DB82-9F33-471C-8F7A-D9B18F5AC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63" y="2388288"/>
            <a:ext cx="2573414" cy="172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4E38C4D-FE34-4E3A-AB66-1515C20B4EAD}"/>
              </a:ext>
            </a:extLst>
          </p:cNvPr>
          <p:cNvSpPr/>
          <p:nvPr/>
        </p:nvSpPr>
        <p:spPr>
          <a:xfrm>
            <a:off x="5731808" y="3053989"/>
            <a:ext cx="619125" cy="26246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7FB1841-1197-4338-BC4D-356A2560F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2" t="33987" r="20571" b="26053"/>
          <a:stretch/>
        </p:blipFill>
        <p:spPr bwMode="auto">
          <a:xfrm>
            <a:off x="557609" y="2388288"/>
            <a:ext cx="1558129" cy="15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E8A2ADD-0B4B-485A-B22C-77DA5EA42915}"/>
              </a:ext>
            </a:extLst>
          </p:cNvPr>
          <p:cNvSpPr/>
          <p:nvPr/>
        </p:nvSpPr>
        <p:spPr>
          <a:xfrm>
            <a:off x="2337196" y="3053989"/>
            <a:ext cx="619125" cy="26246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19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Feature extraction: 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639C127-2529-4B6A-ABE3-027A844EB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09862"/>
                <a:ext cx="7886700" cy="4351338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sz="2000" dirty="0">
                    <a:latin typeface="Ancizar Sans" panose="020B0602040300000003" pitchFamily="34" charset="0"/>
                  </a:rPr>
                  <a:t>We computed a set of first-order texture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</m:oMath>
                </a14:m>
                <a:r>
                  <a:rPr lang="en-US" sz="2000" dirty="0">
                    <a:latin typeface="Ancizar Sans" panose="020B0602040300000003" pitchFamily="34" charset="0"/>
                  </a:rPr>
                  <a:t> based on the </a:t>
                </a:r>
                <a:r>
                  <a:rPr lang="en-US" sz="2000" dirty="0" err="1">
                    <a:latin typeface="Ancizar Sans" panose="020B0602040300000003" pitchFamily="34" charset="0"/>
                  </a:rPr>
                  <a:t>superpixel</a:t>
                </a:r>
                <a:r>
                  <a:rPr lang="en-US" sz="2000" dirty="0">
                    <a:latin typeface="Ancizar Sans" panose="020B0602040300000003" pitchFamily="34" charset="0"/>
                  </a:rPr>
                  <a:t> segmentation. We used the mean, standard deviation, skewness, entropy, and kurtosis from the </a:t>
                </a:r>
                <a:r>
                  <a:rPr lang="en-US" sz="2000" i="1" dirty="0">
                    <a:latin typeface="Ancizar Sans" panose="020B0602040300000003" pitchFamily="34" charset="0"/>
                  </a:rPr>
                  <a:t>a</a:t>
                </a:r>
                <a:r>
                  <a:rPr lang="en-US" sz="2000" dirty="0">
                    <a:latin typeface="Ancizar Sans" panose="020B0602040300000003" pitchFamily="34" charset="0"/>
                  </a:rPr>
                  <a:t> and </a:t>
                </a:r>
                <a:r>
                  <a:rPr lang="en-US" sz="2000" i="1" dirty="0">
                    <a:latin typeface="Ancizar Sans" panose="020B0602040300000003" pitchFamily="34" charset="0"/>
                  </a:rPr>
                  <a:t>b</a:t>
                </a:r>
                <a:r>
                  <a:rPr lang="en-US" sz="2000" dirty="0">
                    <a:latin typeface="Ancizar Sans" panose="020B0602040300000003" pitchFamily="34" charset="0"/>
                  </a:rPr>
                  <a:t> channels of the Lab color-space to avoid the effect of illumination changes. 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639C127-2529-4B6A-ABE3-027A844EB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9862"/>
                <a:ext cx="7886700" cy="4351338"/>
              </a:xfrm>
              <a:blipFill>
                <a:blip r:embed="rId3"/>
                <a:stretch>
                  <a:fillRect l="-773" t="-1401" r="-85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F9D994-04EF-4737-BECB-1D644A398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56" t="34975" r="31106" b="24801"/>
          <a:stretch/>
        </p:blipFill>
        <p:spPr>
          <a:xfrm>
            <a:off x="2954215" y="2836491"/>
            <a:ext cx="3068516" cy="24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9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Classification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19" y="1117492"/>
            <a:ext cx="3708890" cy="4351338"/>
          </a:xfrm>
        </p:spPr>
        <p:txBody>
          <a:bodyPr/>
          <a:lstStyle/>
          <a:p>
            <a:pPr algn="just"/>
            <a:r>
              <a:rPr lang="en-US" sz="2200" dirty="0">
                <a:latin typeface="Ancizar Sans" panose="020B0602040300000003" pitchFamily="34" charset="0"/>
              </a:rPr>
              <a:t>We tested using 10-fold cross validation (</a:t>
            </a:r>
            <a:r>
              <a:rPr lang="en-US" sz="2200" dirty="0">
                <a:solidFill>
                  <a:srgbClr val="FF0000"/>
                </a:solidFill>
                <a:latin typeface="Ancizar Sans" panose="020B0602040300000003" pitchFamily="34" charset="0"/>
              </a:rPr>
              <a:t>90/10</a:t>
            </a:r>
            <a:r>
              <a:rPr lang="en-US" sz="2200" dirty="0">
                <a:latin typeface="Ancizar Sans" panose="020B0602040300000003" pitchFamily="34" charset="0"/>
              </a:rPr>
              <a:t> partition).</a:t>
            </a:r>
          </a:p>
          <a:p>
            <a:pPr algn="just"/>
            <a:r>
              <a:rPr lang="en-US" sz="2200" dirty="0">
                <a:latin typeface="Ancizar Sans" panose="020B0602040300000003" pitchFamily="34" charset="0"/>
              </a:rPr>
              <a:t> We report mean </a:t>
            </a:r>
            <a:r>
              <a:rPr lang="en-US" sz="2200" dirty="0">
                <a:solidFill>
                  <a:srgbClr val="FF0000"/>
                </a:solidFill>
                <a:latin typeface="Ancizar Sans" panose="020B0602040300000003" pitchFamily="34" charset="0"/>
              </a:rPr>
              <a:t>accuracy</a:t>
            </a:r>
            <a:r>
              <a:rPr lang="en-US" sz="2200">
                <a:latin typeface="Ancizar Sans" panose="020B0602040300000003" pitchFamily="34" charset="0"/>
              </a:rPr>
              <a:t>, </a:t>
            </a:r>
            <a:r>
              <a:rPr lang="en-US" sz="2200">
                <a:solidFill>
                  <a:srgbClr val="FF0000"/>
                </a:solidFill>
                <a:latin typeface="Ancizar Sans" panose="020B0602040300000003" pitchFamily="34" charset="0"/>
              </a:rPr>
              <a:t>precision</a:t>
            </a:r>
            <a:r>
              <a:rPr lang="en-US" sz="2200">
                <a:latin typeface="Ancizar Sans" panose="020B0602040300000003" pitchFamily="34" charset="0"/>
              </a:rPr>
              <a:t>, </a:t>
            </a:r>
            <a:r>
              <a:rPr lang="en-US" sz="2200">
                <a:solidFill>
                  <a:srgbClr val="FF0000"/>
                </a:solidFill>
                <a:latin typeface="Ancizar Sans" panose="020B0602040300000003" pitchFamily="34" charset="0"/>
              </a:rPr>
              <a:t>recall</a:t>
            </a:r>
            <a:r>
              <a:rPr lang="en-US" sz="2200">
                <a:latin typeface="Ancizar Sans" panose="020B0602040300000003" pitchFamily="34" charset="0"/>
              </a:rPr>
              <a:t>, and </a:t>
            </a:r>
            <a:r>
              <a:rPr lang="en-US" sz="2200">
                <a:solidFill>
                  <a:srgbClr val="FF0000"/>
                </a:solidFill>
                <a:latin typeface="Ancizar Sans" panose="020B0602040300000003" pitchFamily="34" charset="0"/>
              </a:rPr>
              <a:t>F1-score</a:t>
            </a:r>
            <a:r>
              <a:rPr lang="en-US" sz="2200">
                <a:latin typeface="Ancizar Sans" panose="020B0602040300000003" pitchFamily="34" charset="0"/>
              </a:rPr>
              <a:t>.</a:t>
            </a:r>
            <a:endParaRPr lang="en-US" sz="2200" dirty="0">
              <a:latin typeface="Ancizar Sans" panose="020B0602040300000003" pitchFamily="34" charset="0"/>
            </a:endParaRPr>
          </a:p>
          <a:p>
            <a:pPr algn="just"/>
            <a:r>
              <a:rPr lang="en-US" sz="2200" dirty="0">
                <a:latin typeface="Ancizar Sans" panose="020B0602040300000003" pitchFamily="34" charset="0"/>
              </a:rPr>
              <a:t>Trained with three sets of features:</a:t>
            </a:r>
          </a:p>
          <a:p>
            <a:pPr lvl="1" algn="just"/>
            <a:r>
              <a:rPr lang="en-US" sz="1800" dirty="0">
                <a:latin typeface="Ancizar Sans" panose="020B0602040300000003" pitchFamily="34" charset="0"/>
              </a:rPr>
              <a:t>A set of classic features (first-order color descriptors and hu moments).</a:t>
            </a:r>
          </a:p>
          <a:p>
            <a:pPr lvl="1" algn="just"/>
            <a:r>
              <a:rPr lang="en-US" sz="1800" dirty="0">
                <a:latin typeface="Ancizar Sans" panose="020B0602040300000003" pitchFamily="34" charset="0"/>
              </a:rPr>
              <a:t>Our set of proposed features.</a:t>
            </a:r>
          </a:p>
          <a:p>
            <a:pPr lvl="1" algn="just"/>
            <a:r>
              <a:rPr lang="en-US" sz="1800" dirty="0">
                <a:latin typeface="Ancizar Sans" panose="020B0602040300000003" pitchFamily="34" charset="0"/>
              </a:rPr>
              <a:t>A mix of classic and our proposed features.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49D505E-4747-8346-AA13-8B25859F6ACD}"/>
              </a:ext>
            </a:extLst>
          </p:cNvPr>
          <p:cNvSpPr txBox="1"/>
          <p:nvPr/>
        </p:nvSpPr>
        <p:spPr>
          <a:xfrm>
            <a:off x="5076093" y="762208"/>
            <a:ext cx="31807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cizar Sans" panose="020B0602040300000003" pitchFamily="34" charset="0"/>
              </a:rPr>
              <a:t>We used three classifiers:</a:t>
            </a:r>
          </a:p>
          <a:p>
            <a:endParaRPr lang="en-US" dirty="0">
              <a:latin typeface="Ancizar Sans" panose="020B0602040300000003" pitchFamily="34" charset="0"/>
            </a:endParaRPr>
          </a:p>
          <a:p>
            <a:r>
              <a:rPr lang="en-US" b="1" dirty="0">
                <a:latin typeface="Ancizar Sans" panose="020B0602040300000003" pitchFamily="34" charset="0"/>
              </a:rPr>
              <a:t>- Logistic regression.</a:t>
            </a:r>
          </a:p>
          <a:p>
            <a:r>
              <a:rPr lang="en-US" dirty="0">
                <a:latin typeface="Ancizar Sans" panose="020B0602040300000003" pitchFamily="34" charset="0"/>
              </a:rPr>
              <a:t>- Support vector machine.</a:t>
            </a:r>
          </a:p>
          <a:p>
            <a:r>
              <a:rPr lang="en-US" dirty="0">
                <a:latin typeface="Ancizar Sans" panose="020B0602040300000003" pitchFamily="34" charset="0"/>
              </a:rPr>
              <a:t>- A neural network based on the</a:t>
            </a:r>
          </a:p>
          <a:p>
            <a:r>
              <a:rPr lang="en-US" dirty="0">
                <a:latin typeface="Ancizar Sans" panose="020B0602040300000003" pitchFamily="34" charset="0"/>
              </a:rPr>
              <a:t>Fully connected layer of VGG16.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1AA5AC4-A541-134B-8CC3-5C29621A9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11" y="2913616"/>
            <a:ext cx="4054106" cy="21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03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Classification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19" y="1117492"/>
            <a:ext cx="3708890" cy="4351338"/>
          </a:xfrm>
        </p:spPr>
        <p:txBody>
          <a:bodyPr/>
          <a:lstStyle/>
          <a:p>
            <a:pPr algn="just"/>
            <a:r>
              <a:rPr lang="en-US" sz="2200" dirty="0">
                <a:latin typeface="Ancizar Sans" panose="020B0602040300000003" pitchFamily="34" charset="0"/>
              </a:rPr>
              <a:t>We tested using 10-fold cross validation (</a:t>
            </a:r>
            <a:r>
              <a:rPr lang="en-US" sz="2200" dirty="0">
                <a:solidFill>
                  <a:srgbClr val="FF0000"/>
                </a:solidFill>
                <a:latin typeface="Ancizar Sans" panose="020B0602040300000003" pitchFamily="34" charset="0"/>
              </a:rPr>
              <a:t>90/10</a:t>
            </a:r>
            <a:r>
              <a:rPr lang="en-US" sz="2200" dirty="0">
                <a:latin typeface="Ancizar Sans" panose="020B0602040300000003" pitchFamily="34" charset="0"/>
              </a:rPr>
              <a:t> partition).</a:t>
            </a:r>
          </a:p>
          <a:p>
            <a:pPr algn="just"/>
            <a:r>
              <a:rPr lang="en-US" sz="2200" dirty="0">
                <a:latin typeface="Ancizar Sans" panose="020B0602040300000003" pitchFamily="34" charset="0"/>
              </a:rPr>
              <a:t> We report mean </a:t>
            </a:r>
            <a:r>
              <a:rPr lang="en-US" sz="2200" dirty="0">
                <a:solidFill>
                  <a:srgbClr val="FF0000"/>
                </a:solidFill>
                <a:latin typeface="Ancizar Sans" panose="020B0602040300000003" pitchFamily="34" charset="0"/>
              </a:rPr>
              <a:t>accuracy</a:t>
            </a:r>
            <a:r>
              <a:rPr lang="en-US" sz="2200">
                <a:latin typeface="Ancizar Sans" panose="020B0602040300000003" pitchFamily="34" charset="0"/>
              </a:rPr>
              <a:t>, </a:t>
            </a:r>
            <a:r>
              <a:rPr lang="en-US" sz="2200">
                <a:solidFill>
                  <a:srgbClr val="FF0000"/>
                </a:solidFill>
                <a:latin typeface="Ancizar Sans" panose="020B0602040300000003" pitchFamily="34" charset="0"/>
              </a:rPr>
              <a:t>precision</a:t>
            </a:r>
            <a:r>
              <a:rPr lang="en-US" sz="2200">
                <a:latin typeface="Ancizar Sans" panose="020B0602040300000003" pitchFamily="34" charset="0"/>
              </a:rPr>
              <a:t>, </a:t>
            </a:r>
            <a:r>
              <a:rPr lang="en-US" sz="2200">
                <a:solidFill>
                  <a:srgbClr val="FF0000"/>
                </a:solidFill>
                <a:latin typeface="Ancizar Sans" panose="020B0602040300000003" pitchFamily="34" charset="0"/>
              </a:rPr>
              <a:t>recall</a:t>
            </a:r>
            <a:r>
              <a:rPr lang="en-US" sz="2200">
                <a:latin typeface="Ancizar Sans" panose="020B0602040300000003" pitchFamily="34" charset="0"/>
              </a:rPr>
              <a:t>, and </a:t>
            </a:r>
            <a:r>
              <a:rPr lang="en-US" sz="2200">
                <a:solidFill>
                  <a:srgbClr val="FF0000"/>
                </a:solidFill>
                <a:latin typeface="Ancizar Sans" panose="020B0602040300000003" pitchFamily="34" charset="0"/>
              </a:rPr>
              <a:t>F1-score</a:t>
            </a:r>
            <a:r>
              <a:rPr lang="en-US" sz="2200">
                <a:latin typeface="Ancizar Sans" panose="020B0602040300000003" pitchFamily="34" charset="0"/>
              </a:rPr>
              <a:t>.</a:t>
            </a:r>
            <a:endParaRPr lang="en-US" sz="2200" dirty="0">
              <a:latin typeface="Ancizar Sans" panose="020B0602040300000003" pitchFamily="34" charset="0"/>
            </a:endParaRPr>
          </a:p>
          <a:p>
            <a:pPr algn="just"/>
            <a:r>
              <a:rPr lang="en-US" sz="2200" dirty="0">
                <a:latin typeface="Ancizar Sans" panose="020B0602040300000003" pitchFamily="34" charset="0"/>
              </a:rPr>
              <a:t>Trained with three sets of features:</a:t>
            </a:r>
          </a:p>
          <a:p>
            <a:pPr lvl="1" algn="just"/>
            <a:r>
              <a:rPr lang="en-US" sz="1800" dirty="0">
                <a:latin typeface="Ancizar Sans" panose="020B0602040300000003" pitchFamily="34" charset="0"/>
              </a:rPr>
              <a:t>A set of classic features (first-order color descriptors and hu moments).</a:t>
            </a:r>
          </a:p>
          <a:p>
            <a:pPr lvl="1" algn="just"/>
            <a:r>
              <a:rPr lang="en-US" sz="1800" dirty="0">
                <a:latin typeface="Ancizar Sans" panose="020B0602040300000003" pitchFamily="34" charset="0"/>
              </a:rPr>
              <a:t>Our set of proposed features.</a:t>
            </a:r>
          </a:p>
          <a:p>
            <a:pPr lvl="1" algn="just"/>
            <a:r>
              <a:rPr lang="en-US" sz="1800" dirty="0">
                <a:latin typeface="Ancizar Sans" panose="020B0602040300000003" pitchFamily="34" charset="0"/>
              </a:rPr>
              <a:t>A mix of classic and our proposed features.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49D505E-4747-8346-AA13-8B25859F6ACD}"/>
              </a:ext>
            </a:extLst>
          </p:cNvPr>
          <p:cNvSpPr txBox="1"/>
          <p:nvPr/>
        </p:nvSpPr>
        <p:spPr>
          <a:xfrm>
            <a:off x="5076093" y="762208"/>
            <a:ext cx="31807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cizar Sans" panose="020B0602040300000003" pitchFamily="34" charset="0"/>
              </a:rPr>
              <a:t>We used three classifiers:</a:t>
            </a:r>
          </a:p>
          <a:p>
            <a:endParaRPr lang="en-US" dirty="0">
              <a:latin typeface="Ancizar Sans" panose="020B0602040300000003" pitchFamily="34" charset="0"/>
            </a:endParaRPr>
          </a:p>
          <a:p>
            <a:r>
              <a:rPr lang="en-US" dirty="0">
                <a:latin typeface="Ancizar Sans" panose="020B0602040300000003" pitchFamily="34" charset="0"/>
              </a:rPr>
              <a:t>- Logistic regression.</a:t>
            </a:r>
          </a:p>
          <a:p>
            <a:r>
              <a:rPr lang="en-US" b="1" dirty="0">
                <a:latin typeface="Ancizar Sans" panose="020B0602040300000003" pitchFamily="34" charset="0"/>
              </a:rPr>
              <a:t>- Support vector machine.</a:t>
            </a:r>
          </a:p>
          <a:p>
            <a:r>
              <a:rPr lang="en-US" dirty="0">
                <a:latin typeface="Ancizar Sans" panose="020B0602040300000003" pitchFamily="34" charset="0"/>
              </a:rPr>
              <a:t>- A neural network based on the</a:t>
            </a:r>
          </a:p>
          <a:p>
            <a:r>
              <a:rPr lang="en-US" dirty="0">
                <a:latin typeface="Ancizar Sans" panose="020B0602040300000003" pitchFamily="34" charset="0"/>
              </a:rPr>
              <a:t>Fully connected layer of VGG16.</a:t>
            </a:r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03B290D-6C30-254E-B1D5-CC13F27A1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767" y="2913616"/>
            <a:ext cx="2636069" cy="25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1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Classification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19" y="1117492"/>
            <a:ext cx="3708890" cy="4351338"/>
          </a:xfrm>
        </p:spPr>
        <p:txBody>
          <a:bodyPr/>
          <a:lstStyle/>
          <a:p>
            <a:pPr algn="just"/>
            <a:r>
              <a:rPr lang="en-US" sz="2200" dirty="0">
                <a:latin typeface="Ancizar Sans" panose="020B0602040300000003" pitchFamily="34" charset="0"/>
              </a:rPr>
              <a:t>We tested using 10-fold cross validation (</a:t>
            </a:r>
            <a:r>
              <a:rPr lang="en-US" sz="2200" dirty="0">
                <a:solidFill>
                  <a:srgbClr val="FF0000"/>
                </a:solidFill>
                <a:latin typeface="Ancizar Sans" panose="020B0602040300000003" pitchFamily="34" charset="0"/>
              </a:rPr>
              <a:t>90/10</a:t>
            </a:r>
            <a:r>
              <a:rPr lang="en-US" sz="2200" dirty="0">
                <a:latin typeface="Ancizar Sans" panose="020B0602040300000003" pitchFamily="34" charset="0"/>
              </a:rPr>
              <a:t> partition).</a:t>
            </a:r>
          </a:p>
          <a:p>
            <a:pPr algn="just"/>
            <a:r>
              <a:rPr lang="en-US" sz="2200" dirty="0">
                <a:latin typeface="Ancizar Sans" panose="020B0602040300000003" pitchFamily="34" charset="0"/>
              </a:rPr>
              <a:t> We report mean </a:t>
            </a:r>
            <a:r>
              <a:rPr lang="en-US" sz="2200" dirty="0">
                <a:solidFill>
                  <a:srgbClr val="FF0000"/>
                </a:solidFill>
                <a:latin typeface="Ancizar Sans" panose="020B0602040300000003" pitchFamily="34" charset="0"/>
              </a:rPr>
              <a:t>accuracy</a:t>
            </a:r>
            <a:r>
              <a:rPr lang="en-US" sz="2200" dirty="0">
                <a:latin typeface="Ancizar Sans" panose="020B0602040300000003" pitchFamily="34" charset="0"/>
              </a:rPr>
              <a:t>, </a:t>
            </a:r>
            <a:r>
              <a:rPr lang="en-US" sz="2200" dirty="0">
                <a:solidFill>
                  <a:srgbClr val="FF0000"/>
                </a:solidFill>
                <a:latin typeface="Ancizar Sans" panose="020B0602040300000003" pitchFamily="34" charset="0"/>
              </a:rPr>
              <a:t>precision</a:t>
            </a:r>
            <a:r>
              <a:rPr lang="en-US" sz="2200" dirty="0">
                <a:latin typeface="Ancizar Sans" panose="020B0602040300000003" pitchFamily="34" charset="0"/>
              </a:rPr>
              <a:t>, </a:t>
            </a:r>
            <a:r>
              <a:rPr lang="en-US" sz="2200" dirty="0">
                <a:solidFill>
                  <a:srgbClr val="FF0000"/>
                </a:solidFill>
                <a:latin typeface="Ancizar Sans" panose="020B0602040300000003" pitchFamily="34" charset="0"/>
              </a:rPr>
              <a:t>recall</a:t>
            </a:r>
            <a:r>
              <a:rPr lang="en-US" sz="2200" dirty="0">
                <a:latin typeface="Ancizar Sans" panose="020B0602040300000003" pitchFamily="34" charset="0"/>
              </a:rPr>
              <a:t>, and </a:t>
            </a:r>
            <a:r>
              <a:rPr lang="en-US" sz="2200" dirty="0">
                <a:solidFill>
                  <a:srgbClr val="FF0000"/>
                </a:solidFill>
                <a:latin typeface="Ancizar Sans" panose="020B0602040300000003" pitchFamily="34" charset="0"/>
              </a:rPr>
              <a:t>F1-score</a:t>
            </a:r>
            <a:r>
              <a:rPr lang="en-US" sz="2200" dirty="0">
                <a:latin typeface="Ancizar Sans" panose="020B0602040300000003" pitchFamily="34" charset="0"/>
              </a:rPr>
              <a:t>.</a:t>
            </a:r>
          </a:p>
          <a:p>
            <a:pPr algn="just"/>
            <a:r>
              <a:rPr lang="en-US" sz="2200" dirty="0">
                <a:latin typeface="Ancizar Sans" panose="020B0602040300000003" pitchFamily="34" charset="0"/>
              </a:rPr>
              <a:t>Trained with three sets of features:</a:t>
            </a:r>
          </a:p>
          <a:p>
            <a:pPr lvl="1" algn="just"/>
            <a:r>
              <a:rPr lang="en-US" sz="1800" dirty="0">
                <a:latin typeface="Ancizar Sans" panose="020B0602040300000003" pitchFamily="34" charset="0"/>
              </a:rPr>
              <a:t>A set of classic features (first-order color descriptors and hu moments).</a:t>
            </a:r>
          </a:p>
          <a:p>
            <a:pPr lvl="1" algn="just"/>
            <a:r>
              <a:rPr lang="en-US" sz="1800" dirty="0">
                <a:latin typeface="Ancizar Sans" panose="020B0602040300000003" pitchFamily="34" charset="0"/>
              </a:rPr>
              <a:t>Our set of proposed features.</a:t>
            </a:r>
          </a:p>
          <a:p>
            <a:pPr lvl="1" algn="just"/>
            <a:r>
              <a:rPr lang="en-US" sz="1800" dirty="0">
                <a:latin typeface="Ancizar Sans" panose="020B0602040300000003" pitchFamily="34" charset="0"/>
              </a:rPr>
              <a:t>A mix of classic and our proposed features.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49D505E-4747-8346-AA13-8B25859F6ACD}"/>
              </a:ext>
            </a:extLst>
          </p:cNvPr>
          <p:cNvSpPr txBox="1"/>
          <p:nvPr/>
        </p:nvSpPr>
        <p:spPr>
          <a:xfrm>
            <a:off x="5076093" y="762208"/>
            <a:ext cx="32570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cizar Sans" panose="020B0602040300000003" pitchFamily="34" charset="0"/>
              </a:rPr>
              <a:t>We used three classifiers:</a:t>
            </a:r>
          </a:p>
          <a:p>
            <a:endParaRPr lang="en-US" dirty="0">
              <a:latin typeface="Ancizar Sans" panose="020B0602040300000003" pitchFamily="34" charset="0"/>
            </a:endParaRPr>
          </a:p>
          <a:p>
            <a:r>
              <a:rPr lang="en-US" dirty="0">
                <a:latin typeface="Ancizar Sans" panose="020B0602040300000003" pitchFamily="34" charset="0"/>
              </a:rPr>
              <a:t>- Logistic regression.</a:t>
            </a:r>
          </a:p>
          <a:p>
            <a:r>
              <a:rPr lang="en-US" dirty="0">
                <a:latin typeface="Ancizar Sans" panose="020B0602040300000003" pitchFamily="34" charset="0"/>
              </a:rPr>
              <a:t>- Support vector machine.</a:t>
            </a:r>
          </a:p>
          <a:p>
            <a:r>
              <a:rPr lang="en-US" dirty="0">
                <a:latin typeface="Ancizar Sans" panose="020B0602040300000003" pitchFamily="34" charset="0"/>
              </a:rPr>
              <a:t>- </a:t>
            </a:r>
            <a:r>
              <a:rPr lang="en-US" b="1" dirty="0">
                <a:latin typeface="Ancizar Sans" panose="020B0602040300000003" pitchFamily="34" charset="0"/>
              </a:rPr>
              <a:t>A neural network based on the</a:t>
            </a:r>
          </a:p>
          <a:p>
            <a:r>
              <a:rPr lang="en-US" b="1" dirty="0">
                <a:latin typeface="Ancizar Sans" panose="020B0602040300000003" pitchFamily="34" charset="0"/>
              </a:rPr>
              <a:t>Fully connected layer of VGG16.</a:t>
            </a:r>
            <a:endParaRPr lang="es-CO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DCD54B-A9BB-46CC-900D-46E42846C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9"/>
          <a:stretch/>
        </p:blipFill>
        <p:spPr>
          <a:xfrm>
            <a:off x="4490271" y="2516534"/>
            <a:ext cx="4523310" cy="274799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DEEDE4F-0438-41FF-BFFC-E9FFF840485F}"/>
              </a:ext>
            </a:extLst>
          </p:cNvPr>
          <p:cNvSpPr/>
          <p:nvPr/>
        </p:nvSpPr>
        <p:spPr>
          <a:xfrm>
            <a:off x="7614138" y="3672254"/>
            <a:ext cx="1310054" cy="5627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3F5AD-F086-40A2-BEAA-291C84FDACAA}"/>
              </a:ext>
            </a:extLst>
          </p:cNvPr>
          <p:cNvSpPr txBox="1"/>
          <p:nvPr/>
        </p:nvSpPr>
        <p:spPr>
          <a:xfrm>
            <a:off x="5076093" y="5133720"/>
            <a:ext cx="30620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>
                <a:latin typeface="Ancizar Sans" panose="020B0602040300000003"/>
              </a:rPr>
              <a:t>VGG16 </a:t>
            </a:r>
            <a:r>
              <a:rPr lang="es-CO" sz="1100" dirty="0" err="1">
                <a:latin typeface="Ancizar Sans" panose="020B0602040300000003"/>
              </a:rPr>
              <a:t>network</a:t>
            </a:r>
            <a:r>
              <a:rPr lang="es-CO" sz="1100" dirty="0">
                <a:latin typeface="Ancizar Sans" panose="020B0602040300000003"/>
              </a:rPr>
              <a:t> (</a:t>
            </a:r>
            <a:r>
              <a:rPr lang="es-CO" sz="1100" dirty="0" err="1">
                <a:latin typeface="Ancizar Sans" panose="020B0602040300000003"/>
              </a:rPr>
              <a:t>Simonyan</a:t>
            </a:r>
            <a:r>
              <a:rPr lang="es-CO" sz="1100" dirty="0">
                <a:latin typeface="Ancizar Sans" panose="020B0602040300000003"/>
              </a:rPr>
              <a:t> and </a:t>
            </a:r>
            <a:r>
              <a:rPr lang="es-CO" sz="1100" dirty="0" err="1">
                <a:latin typeface="Ancizar Sans" panose="020B0602040300000003"/>
              </a:rPr>
              <a:t>Zisserman</a:t>
            </a:r>
            <a:r>
              <a:rPr lang="es-CO" sz="1100" dirty="0">
                <a:latin typeface="Ancizar Sans" panose="020B0602040300000003"/>
              </a:rPr>
              <a:t>, 2014). </a:t>
            </a:r>
          </a:p>
        </p:txBody>
      </p:sp>
    </p:spTree>
    <p:extLst>
      <p:ext uri="{BB962C8B-B14F-4D97-AF65-F5344CB8AC3E}">
        <p14:creationId xmlns:p14="http://schemas.microsoft.com/office/powerpoint/2010/main" val="85635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Classification results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630D286-CA94-47CF-94FB-5C7F9A85B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355" t="30898" r="9879" b="12727"/>
          <a:stretch/>
        </p:blipFill>
        <p:spPr>
          <a:xfrm>
            <a:off x="303897" y="1239714"/>
            <a:ext cx="8211453" cy="3305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3519A8-EF44-4600-92EB-AA8C254EC989}"/>
              </a:ext>
            </a:extLst>
          </p:cNvPr>
          <p:cNvSpPr txBox="1"/>
          <p:nvPr/>
        </p:nvSpPr>
        <p:spPr>
          <a:xfrm>
            <a:off x="3023838" y="4545623"/>
            <a:ext cx="3901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23: Salido and Conrado, 2018.  24: Bi </a:t>
            </a:r>
            <a:r>
              <a:rPr lang="es-CO" sz="1200" i="1" dirty="0"/>
              <a:t>et al.</a:t>
            </a:r>
            <a:r>
              <a:rPr lang="es-CO" sz="1200" dirty="0"/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527678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862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Ancizar Sans" panose="020B0602040300000003" pitchFamily="34" charset="0"/>
              </a:rPr>
              <a:t>In this work, we proposed a new set of shape and super-pixel-inspired features for skin lesion detection, which allow us to describe objects of interest based on asymmetry and border irregularities.</a:t>
            </a:r>
          </a:p>
          <a:p>
            <a:pPr marL="0" indent="0" algn="just">
              <a:buNone/>
            </a:pPr>
            <a:endParaRPr lang="en-US" sz="2000" dirty="0">
              <a:latin typeface="Ancizar Sans" panose="020B0602040300000003" pitchFamily="34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Ancizar Sans" panose="020B0602040300000003" pitchFamily="34" charset="0"/>
              </a:rPr>
              <a:t>For both </a:t>
            </a:r>
            <a:r>
              <a:rPr lang="en-US" sz="2000" dirty="0">
                <a:solidFill>
                  <a:schemeClr val="accent1"/>
                </a:solidFill>
                <a:latin typeface="Ancizar Sans" panose="020B0602040300000003" pitchFamily="34" charset="0"/>
              </a:rPr>
              <a:t>segmentation</a:t>
            </a:r>
            <a:r>
              <a:rPr lang="en-US" sz="2000" dirty="0">
                <a:latin typeface="Ancizar Sans" panose="020B0602040300000003" pitchFamily="34" charset="0"/>
              </a:rPr>
              <a:t> and </a:t>
            </a:r>
            <a:r>
              <a:rPr lang="en-US" sz="2000" dirty="0">
                <a:solidFill>
                  <a:schemeClr val="accent1"/>
                </a:solidFill>
                <a:latin typeface="Ancizar Sans" panose="020B0602040300000003" pitchFamily="34" charset="0"/>
              </a:rPr>
              <a:t>classification</a:t>
            </a:r>
            <a:r>
              <a:rPr lang="en-US" sz="2000" dirty="0">
                <a:latin typeface="Ancizar Sans" panose="020B0602040300000003" pitchFamily="34" charset="0"/>
              </a:rPr>
              <a:t>, our methods gets close to the performance of deep learning algorithms on the small </a:t>
            </a:r>
            <a:r>
              <a:rPr lang="en-US" sz="2000" dirty="0">
                <a:solidFill>
                  <a:schemeClr val="accent1"/>
                </a:solidFill>
                <a:latin typeface="Ancizar Sans" panose="020B0602040300000003" pitchFamily="34" charset="0"/>
              </a:rPr>
              <a:t>PH2</a:t>
            </a:r>
            <a:r>
              <a:rPr lang="en-US" sz="2000" dirty="0">
                <a:latin typeface="Ancizar Sans" panose="020B0602040300000003" pitchFamily="34" charset="0"/>
              </a:rPr>
              <a:t> dataset while requiring less computational resources.</a:t>
            </a:r>
          </a:p>
        </p:txBody>
      </p:sp>
    </p:spTree>
    <p:extLst>
      <p:ext uri="{BB962C8B-B14F-4D97-AF65-F5344CB8AC3E}">
        <p14:creationId xmlns:p14="http://schemas.microsoft.com/office/powerpoint/2010/main" val="398927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968" y="1294567"/>
            <a:ext cx="9143999" cy="1036729"/>
          </a:xfrm>
        </p:spPr>
        <p:txBody>
          <a:bodyPr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zar Sans" panose="020B0602040300000003" pitchFamily="34" charset="0"/>
                <a:cs typeface="Times New Roman" panose="02020603050405020304" pitchFamily="18" charset="0"/>
              </a:rPr>
              <a:t>Melanoma Detection on Dermoscopic Images using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zar Sans" panose="020B0602040300000003" pitchFamily="34" charset="0"/>
                <a:cs typeface="Times New Roman" panose="02020603050405020304" pitchFamily="18" charset="0"/>
              </a:rPr>
              <a:t>Superpixels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zar Sans" panose="020B0602040300000003" pitchFamily="34" charset="0"/>
                <a:cs typeface="Times New Roman" panose="02020603050405020304" pitchFamily="18" charset="0"/>
              </a:rPr>
              <a:t> Segmentation and Shape-Based Features</a:t>
            </a:r>
            <a:endParaRPr lang="es-ES" sz="5400" cap="all" dirty="0">
              <a:latin typeface="Ancizar Sans" panose="020B06020403000000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7" y="2331296"/>
            <a:ext cx="9204959" cy="1655762"/>
          </a:xfrm>
        </p:spPr>
        <p:txBody>
          <a:bodyPr/>
          <a:lstStyle/>
          <a:p>
            <a:endParaRPr lang="es-ES" sz="2800" b="1" u="sng" dirty="0">
              <a:latin typeface="Ancizar Sans Black"/>
            </a:endParaRPr>
          </a:p>
          <a:p>
            <a:r>
              <a:rPr lang="es-MX" dirty="0">
                <a:latin typeface="Ancizar Sans Black"/>
              </a:rPr>
              <a:t>Diego Patiño, Alberto M. Ceballos-Arroyo, Jairo A. Rodriguez-Rodriguez, German Sánchez-Torres, John W. Branch-Bedoya</a:t>
            </a:r>
          </a:p>
          <a:p>
            <a:endParaRPr lang="es-MX" dirty="0">
              <a:latin typeface="Ancizar Sans Black"/>
            </a:endParaRPr>
          </a:p>
          <a:p>
            <a:r>
              <a:rPr lang="es-MX" sz="1400" dirty="0">
                <a:latin typeface="Ancizar Sans" panose="020B0602040300000003" pitchFamily="34" charset="0"/>
              </a:rPr>
              <a:t>Departamento de Ciencias de la Computación y de la Decisión, Grupo de I+D en Inteligencia Artificial, Universidad Nacional de Colombia, Medellín, Colombia</a:t>
            </a:r>
          </a:p>
          <a:p>
            <a:r>
              <a:rPr lang="es-MX" sz="1400" dirty="0">
                <a:latin typeface="Ancizar Sans" panose="020B0602040300000003" pitchFamily="34" charset="0"/>
              </a:rPr>
              <a:t>Facultad de Ingenierías, Grupo de I+D en Sistemas y Computación, Universidad del Magdalena, Santa Marta, Colombia</a:t>
            </a:r>
          </a:p>
          <a:p>
            <a:r>
              <a:rPr lang="es-MX" sz="1400" dirty="0">
                <a:latin typeface="Ancizar Sans" panose="020B0602040300000003" pitchFamily="34" charset="0"/>
              </a:rPr>
              <a:t>* E-mails: dipaco@gmail.com, alceballosa@unal.edu.co, </a:t>
            </a:r>
            <a:r>
              <a:rPr lang="es-MX" sz="1400" dirty="0" err="1">
                <a:latin typeface="Ancizar Sans" panose="020B0602040300000003" pitchFamily="34" charset="0"/>
              </a:rPr>
              <a:t>jaiarodriguezrod</a:t>
            </a:r>
            <a:r>
              <a:rPr lang="es-CO" sz="1400" dirty="0">
                <a:latin typeface="Ancizar Sans" panose="020B0602040300000003" pitchFamily="34" charset="0"/>
              </a:rPr>
              <a:t>@unal.edu.co, gsanchez@unimagdalena.edu.co, jwbranch@unal.edu.co</a:t>
            </a:r>
            <a:endParaRPr lang="es-MX" sz="1400" dirty="0">
              <a:latin typeface="Ancizar Sans" panose="020B0602040300000003" pitchFamily="34" charset="0"/>
            </a:endParaRPr>
          </a:p>
          <a:p>
            <a:endParaRPr lang="es-CO" dirty="0">
              <a:latin typeface="Ancizar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94409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862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Ancizar Sans" panose="020B0602040300000003" pitchFamily="34" charset="0"/>
              </a:rPr>
              <a:t>Future work will focus on adjusting the merging criterion during segmentation to deal with cases where the lesion has more that one unconnected region. Regarding classification, a future work direction is to employ </a:t>
            </a:r>
            <a:r>
              <a:rPr lang="en-US" sz="2000" dirty="0">
                <a:solidFill>
                  <a:schemeClr val="accent1"/>
                </a:solidFill>
                <a:latin typeface="Ancizar Sans" panose="020B0602040300000003" pitchFamily="34" charset="0"/>
              </a:rPr>
              <a:t>second-order texture</a:t>
            </a:r>
            <a:r>
              <a:rPr lang="en-US" sz="2000" dirty="0">
                <a:latin typeface="Ancizar Sans" panose="020B0602040300000003" pitchFamily="34" charset="0"/>
              </a:rPr>
              <a:t> features to better represent the color structure the lesions. </a:t>
            </a:r>
          </a:p>
          <a:p>
            <a:pPr marL="0" indent="0" algn="just">
              <a:buNone/>
            </a:pPr>
            <a:r>
              <a:rPr lang="en-US" sz="2000" dirty="0">
                <a:latin typeface="Ancizar Sans" panose="020B0602040300000003" pitchFamily="34" charset="0"/>
              </a:rPr>
              <a:t>Additionally, the use of methods to reduce </a:t>
            </a:r>
            <a:r>
              <a:rPr lang="en-US" sz="2000" dirty="0">
                <a:solidFill>
                  <a:srgbClr val="C00000"/>
                </a:solidFill>
                <a:latin typeface="Ancizar Sans" panose="020B0602040300000003" pitchFamily="34" charset="0"/>
              </a:rPr>
              <a:t>class imbalance </a:t>
            </a:r>
            <a:r>
              <a:rPr lang="en-US" sz="2000" dirty="0">
                <a:latin typeface="Ancizar Sans" panose="020B0602040300000003" pitchFamily="34" charset="0"/>
              </a:rPr>
              <a:t>could lead to significant improvement of the results.</a:t>
            </a:r>
          </a:p>
        </p:txBody>
      </p:sp>
    </p:spTree>
    <p:extLst>
      <p:ext uri="{BB962C8B-B14F-4D97-AF65-F5344CB8AC3E}">
        <p14:creationId xmlns:p14="http://schemas.microsoft.com/office/powerpoint/2010/main" val="998860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References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1598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CO" sz="1100" dirty="0"/>
              <a:t>- Bi, L., Kim, J., </a:t>
            </a:r>
            <a:r>
              <a:rPr lang="es-CO" sz="1100" dirty="0" err="1"/>
              <a:t>Ahn</a:t>
            </a:r>
            <a:r>
              <a:rPr lang="es-CO" sz="1100" dirty="0"/>
              <a:t>, E., Feng, D., Fulham, M., Medicine, N., Prince, R., and Hospital, A., “</a:t>
            </a:r>
            <a:r>
              <a:rPr lang="es-CO" sz="1100" dirty="0" err="1"/>
              <a:t>Automatic</a:t>
            </a:r>
            <a:r>
              <a:rPr lang="es-CO" sz="1100" dirty="0"/>
              <a:t> Melanoma  </a:t>
            </a:r>
            <a:r>
              <a:rPr lang="es-CO" sz="1100" dirty="0" err="1"/>
              <a:t>Detection</a:t>
            </a:r>
            <a:r>
              <a:rPr lang="es-CO" sz="1100" dirty="0"/>
              <a:t>  </a:t>
            </a:r>
            <a:r>
              <a:rPr lang="es-CO" sz="1100" dirty="0" err="1"/>
              <a:t>via</a:t>
            </a:r>
            <a:r>
              <a:rPr lang="es-CO" sz="1100" dirty="0"/>
              <a:t>  </a:t>
            </a:r>
            <a:r>
              <a:rPr lang="es-CO" sz="1100" dirty="0" err="1"/>
              <a:t>Multi-scale</a:t>
            </a:r>
            <a:r>
              <a:rPr lang="es-CO" sz="1100" dirty="0"/>
              <a:t>  </a:t>
            </a:r>
            <a:r>
              <a:rPr lang="es-CO" sz="1100" dirty="0" err="1"/>
              <a:t>Lesion-biased</a:t>
            </a:r>
            <a:r>
              <a:rPr lang="es-CO" sz="1100" dirty="0"/>
              <a:t>  </a:t>
            </a:r>
            <a:r>
              <a:rPr lang="es-CO" sz="1100" dirty="0" err="1"/>
              <a:t>Representation</a:t>
            </a:r>
            <a:r>
              <a:rPr lang="es-CO" sz="1100" dirty="0"/>
              <a:t>  and  </a:t>
            </a:r>
            <a:r>
              <a:rPr lang="es-CO" sz="1100" dirty="0" err="1"/>
              <a:t>Joint</a:t>
            </a:r>
            <a:r>
              <a:rPr lang="es-CO" sz="1100" dirty="0"/>
              <a:t>  Reverse  </a:t>
            </a:r>
            <a:r>
              <a:rPr lang="es-CO" sz="1100" dirty="0" err="1"/>
              <a:t>Classification</a:t>
            </a:r>
            <a:r>
              <a:rPr lang="es-CO" sz="1100" dirty="0"/>
              <a:t>,”  in [2016 IEEE 13th International </a:t>
            </a:r>
            <a:r>
              <a:rPr lang="es-CO" sz="1100" dirty="0" err="1"/>
              <a:t>Symposium</a:t>
            </a:r>
            <a:r>
              <a:rPr lang="es-CO" sz="1100" dirty="0"/>
              <a:t> </a:t>
            </a:r>
            <a:r>
              <a:rPr lang="es-CO" sz="1100" dirty="0" err="1"/>
              <a:t>on</a:t>
            </a:r>
            <a:r>
              <a:rPr lang="es-CO" sz="1100" dirty="0"/>
              <a:t> </a:t>
            </a:r>
            <a:r>
              <a:rPr lang="es-CO" sz="1100" dirty="0" err="1"/>
              <a:t>Biomedical</a:t>
            </a:r>
            <a:r>
              <a:rPr lang="es-CO" sz="1100" dirty="0"/>
              <a:t> </a:t>
            </a:r>
            <a:r>
              <a:rPr lang="es-CO" sz="1100" dirty="0" err="1"/>
              <a:t>Imaging</a:t>
            </a:r>
            <a:r>
              <a:rPr lang="es-CO" sz="1100" dirty="0"/>
              <a:t> (ISBI) ], 1055–1058 (2016). –</a:t>
            </a:r>
          </a:p>
          <a:p>
            <a:pPr marL="0" indent="0" algn="just">
              <a:buNone/>
            </a:pPr>
            <a:r>
              <a:rPr lang="es-CO" sz="1100" dirty="0"/>
              <a:t>- </a:t>
            </a:r>
            <a:r>
              <a:rPr lang="es-CO" sz="1100" dirty="0" err="1"/>
              <a:t>Boltz</a:t>
            </a:r>
            <a:r>
              <a:rPr lang="es-CO" sz="1100" dirty="0"/>
              <a:t>,   S.,   “SRM   </a:t>
            </a:r>
            <a:r>
              <a:rPr lang="es-CO" sz="1100" dirty="0" err="1"/>
              <a:t>method</a:t>
            </a:r>
            <a:r>
              <a:rPr lang="es-CO" sz="1100" dirty="0"/>
              <a:t>   </a:t>
            </a:r>
            <a:r>
              <a:rPr lang="es-CO" sz="1100" dirty="0" err="1"/>
              <a:t>implementation</a:t>
            </a:r>
            <a:r>
              <a:rPr lang="es-CO" sz="1100" dirty="0"/>
              <a:t>,”   (2010). http://www.mathworks.com/matlabcentral/fileexchange/authors/73145</a:t>
            </a:r>
          </a:p>
          <a:p>
            <a:pPr marL="0" indent="0">
              <a:buNone/>
            </a:pPr>
            <a:r>
              <a:rPr lang="es-CO" sz="1100" dirty="0"/>
              <a:t>- Crandall, R., “</a:t>
            </a:r>
            <a:r>
              <a:rPr lang="es-CO" sz="1100" dirty="0" err="1"/>
              <a:t>Level</a:t>
            </a:r>
            <a:r>
              <a:rPr lang="es-CO" sz="1100" dirty="0"/>
              <a:t> set </a:t>
            </a:r>
            <a:r>
              <a:rPr lang="es-CO" sz="1100" dirty="0" err="1"/>
              <a:t>implementation</a:t>
            </a:r>
            <a:r>
              <a:rPr lang="es-CO" sz="1100" dirty="0"/>
              <a:t>,” (2000). https://github.com/rcrandall/ChanVese</a:t>
            </a:r>
          </a:p>
          <a:p>
            <a:pPr marL="0" indent="0" algn="just">
              <a:buNone/>
            </a:pPr>
            <a:r>
              <a:rPr lang="en-US" sz="1100" dirty="0">
                <a:latin typeface="Ancizar Sans" panose="020B0602040300000003"/>
              </a:rPr>
              <a:t>- Canfield  Scientific,  “ISIC  Challenge  2018,”  2018.  [Online].  Available:  https: //challenge2018.isic-archive.com</a:t>
            </a:r>
          </a:p>
          <a:p>
            <a:pPr marL="0" indent="0" algn="just">
              <a:buNone/>
            </a:pPr>
            <a:r>
              <a:rPr lang="es-CO" sz="1100" dirty="0">
                <a:latin typeface="Ancizar Sans" panose="020B0602040300000003"/>
              </a:rPr>
              <a:t>- </a:t>
            </a:r>
            <a:r>
              <a:rPr lang="en-US" sz="1100" dirty="0" err="1">
                <a:latin typeface="Ancizar Sans" panose="020B0602040300000003"/>
              </a:rPr>
              <a:t>Dubuisson</a:t>
            </a:r>
            <a:r>
              <a:rPr lang="en-US" sz="1100" dirty="0">
                <a:latin typeface="Ancizar Sans" panose="020B0602040300000003"/>
              </a:rPr>
              <a:t>,  M.-P.  and  Jain,  A.,  “A  modified  </a:t>
            </a:r>
            <a:r>
              <a:rPr lang="en-US" sz="1100" dirty="0" err="1">
                <a:latin typeface="Ancizar Sans" panose="020B0602040300000003"/>
              </a:rPr>
              <a:t>Hausdorff</a:t>
            </a:r>
            <a:r>
              <a:rPr lang="en-US" sz="1100" dirty="0">
                <a:latin typeface="Ancizar Sans" panose="020B0602040300000003"/>
              </a:rPr>
              <a:t>  distance  for  object  matching,”  in  [Proceedings of 12th International Conference on Pattern Recognition], 1 (1), 566–568, IEEE </a:t>
            </a:r>
            <a:r>
              <a:rPr lang="en-US" sz="1100" dirty="0" err="1">
                <a:latin typeface="Ancizar Sans" panose="020B0602040300000003"/>
              </a:rPr>
              <a:t>Comput</a:t>
            </a:r>
            <a:r>
              <a:rPr lang="en-US" sz="1100" dirty="0">
                <a:latin typeface="Ancizar Sans" panose="020B0602040300000003"/>
              </a:rPr>
              <a:t>. Soc. Press (2002).  5</a:t>
            </a:r>
            <a:endParaRPr lang="es-CO" sz="1100" dirty="0">
              <a:latin typeface="Ancizar Sans" panose="020B0602040300000003"/>
            </a:endParaRPr>
          </a:p>
          <a:p>
            <a:pPr marL="0" indent="0" algn="just">
              <a:buNone/>
            </a:pPr>
            <a:r>
              <a:rPr lang="es-CO" sz="1100" dirty="0">
                <a:latin typeface="Ancizar Sans" panose="020B0602040300000003"/>
              </a:rPr>
              <a:t>-</a:t>
            </a:r>
            <a:r>
              <a:rPr lang="es-CO" sz="1100" dirty="0" err="1">
                <a:latin typeface="Ancizar Sans" panose="020B0602040300000003"/>
              </a:rPr>
              <a:t>Mendonça</a:t>
            </a:r>
            <a:r>
              <a:rPr lang="es-CO" sz="1100" dirty="0">
                <a:latin typeface="Ancizar Sans" panose="020B0602040300000003"/>
              </a:rPr>
              <a:t>, Teresa &amp; Ferreira, Pedro &amp; Marques, Jorge &amp; </a:t>
            </a:r>
            <a:r>
              <a:rPr lang="es-CO" sz="1100" dirty="0" err="1">
                <a:latin typeface="Ancizar Sans" panose="020B0602040300000003"/>
              </a:rPr>
              <a:t>Marçal</a:t>
            </a:r>
            <a:r>
              <a:rPr lang="es-CO" sz="1100" dirty="0">
                <a:latin typeface="Ancizar Sans" panose="020B0602040300000003"/>
              </a:rPr>
              <a:t>, André &amp; </a:t>
            </a:r>
            <a:r>
              <a:rPr lang="es-CO" sz="1100" dirty="0" err="1">
                <a:latin typeface="Ancizar Sans" panose="020B0602040300000003"/>
              </a:rPr>
              <a:t>Rozeira</a:t>
            </a:r>
            <a:r>
              <a:rPr lang="es-CO" sz="1100" dirty="0">
                <a:latin typeface="Ancizar Sans" panose="020B0602040300000003"/>
              </a:rPr>
              <a:t>, Jorge. (2013). PH2 - A </a:t>
            </a:r>
            <a:r>
              <a:rPr lang="es-CO" sz="1100" dirty="0" err="1">
                <a:latin typeface="Ancizar Sans" panose="020B0602040300000003"/>
              </a:rPr>
              <a:t>dermoscopic</a:t>
            </a:r>
            <a:r>
              <a:rPr lang="es-CO" sz="1100" dirty="0">
                <a:latin typeface="Ancizar Sans" panose="020B0602040300000003"/>
              </a:rPr>
              <a:t> </a:t>
            </a:r>
            <a:r>
              <a:rPr lang="es-CO" sz="1100" dirty="0" err="1">
                <a:latin typeface="Ancizar Sans" panose="020B0602040300000003"/>
              </a:rPr>
              <a:t>image</a:t>
            </a:r>
            <a:r>
              <a:rPr lang="es-CO" sz="1100" dirty="0">
                <a:latin typeface="Ancizar Sans" panose="020B0602040300000003"/>
              </a:rPr>
              <a:t> </a:t>
            </a:r>
            <a:r>
              <a:rPr lang="es-CO" sz="1100" dirty="0" err="1">
                <a:latin typeface="Ancizar Sans" panose="020B0602040300000003"/>
              </a:rPr>
              <a:t>database</a:t>
            </a:r>
            <a:r>
              <a:rPr lang="es-CO" sz="1100" dirty="0">
                <a:latin typeface="Ancizar Sans" panose="020B0602040300000003"/>
              </a:rPr>
              <a:t> </a:t>
            </a:r>
            <a:r>
              <a:rPr lang="es-CO" sz="1100" dirty="0" err="1">
                <a:latin typeface="Ancizar Sans" panose="020B0602040300000003"/>
              </a:rPr>
              <a:t>for</a:t>
            </a:r>
            <a:r>
              <a:rPr lang="es-CO" sz="1100" dirty="0">
                <a:latin typeface="Ancizar Sans" panose="020B0602040300000003"/>
              </a:rPr>
              <a:t> </a:t>
            </a:r>
            <a:r>
              <a:rPr lang="es-CO" sz="1100" dirty="0" err="1">
                <a:latin typeface="Ancizar Sans" panose="020B0602040300000003"/>
              </a:rPr>
              <a:t>research</a:t>
            </a:r>
            <a:r>
              <a:rPr lang="es-CO" sz="1100" dirty="0">
                <a:latin typeface="Ancizar Sans" panose="020B0602040300000003"/>
              </a:rPr>
              <a:t> and benchmarking. </a:t>
            </a:r>
            <a:r>
              <a:rPr lang="es-CO" sz="1100" dirty="0" err="1">
                <a:latin typeface="Ancizar Sans" panose="020B0602040300000003"/>
              </a:rPr>
              <a:t>Conference</a:t>
            </a:r>
            <a:r>
              <a:rPr lang="es-CO" sz="1100" dirty="0">
                <a:latin typeface="Ancizar Sans" panose="020B0602040300000003"/>
              </a:rPr>
              <a:t> </a:t>
            </a:r>
            <a:r>
              <a:rPr lang="es-CO" sz="1100" dirty="0" err="1">
                <a:latin typeface="Ancizar Sans" panose="020B0602040300000003"/>
              </a:rPr>
              <a:t>proceedings</a:t>
            </a:r>
            <a:r>
              <a:rPr lang="es-CO" sz="1100" dirty="0">
                <a:latin typeface="Ancizar Sans" panose="020B0602040300000003"/>
              </a:rPr>
              <a:t> : ... </a:t>
            </a:r>
            <a:r>
              <a:rPr lang="es-CO" sz="1100" dirty="0" err="1">
                <a:latin typeface="Ancizar Sans" panose="020B0602040300000003"/>
              </a:rPr>
              <a:t>Annual</a:t>
            </a:r>
            <a:r>
              <a:rPr lang="es-CO" sz="1100" dirty="0">
                <a:latin typeface="Ancizar Sans" panose="020B0602040300000003"/>
              </a:rPr>
              <a:t> International </a:t>
            </a:r>
            <a:r>
              <a:rPr lang="es-CO" sz="1100" dirty="0" err="1">
                <a:latin typeface="Ancizar Sans" panose="020B0602040300000003"/>
              </a:rPr>
              <a:t>Conference</a:t>
            </a:r>
            <a:r>
              <a:rPr lang="es-CO" sz="1100" dirty="0">
                <a:latin typeface="Ancizar Sans" panose="020B0602040300000003"/>
              </a:rPr>
              <a:t> </a:t>
            </a:r>
            <a:r>
              <a:rPr lang="es-CO" sz="1100" dirty="0" err="1">
                <a:latin typeface="Ancizar Sans" panose="020B0602040300000003"/>
              </a:rPr>
              <a:t>of</a:t>
            </a:r>
            <a:r>
              <a:rPr lang="es-CO" sz="1100" dirty="0">
                <a:latin typeface="Ancizar Sans" panose="020B0602040300000003"/>
              </a:rPr>
              <a:t> </a:t>
            </a:r>
            <a:r>
              <a:rPr lang="es-CO" sz="1100" dirty="0" err="1">
                <a:latin typeface="Ancizar Sans" panose="020B0602040300000003"/>
              </a:rPr>
              <a:t>the</a:t>
            </a:r>
            <a:r>
              <a:rPr lang="es-CO" sz="1100" dirty="0">
                <a:latin typeface="Ancizar Sans" panose="020B0602040300000003"/>
              </a:rPr>
              <a:t> IEEE </a:t>
            </a:r>
            <a:r>
              <a:rPr lang="es-CO" sz="1100" dirty="0" err="1">
                <a:latin typeface="Ancizar Sans" panose="020B0602040300000003"/>
              </a:rPr>
              <a:t>Engineering</a:t>
            </a:r>
            <a:r>
              <a:rPr lang="es-CO" sz="1100" dirty="0">
                <a:latin typeface="Ancizar Sans" panose="020B0602040300000003"/>
              </a:rPr>
              <a:t> in Medicine and </a:t>
            </a:r>
            <a:r>
              <a:rPr lang="es-CO" sz="1100" dirty="0" err="1">
                <a:latin typeface="Ancizar Sans" panose="020B0602040300000003"/>
              </a:rPr>
              <a:t>Biology</a:t>
            </a:r>
            <a:r>
              <a:rPr lang="es-CO" sz="1100" dirty="0">
                <a:latin typeface="Ancizar Sans" panose="020B0602040300000003"/>
              </a:rPr>
              <a:t> </a:t>
            </a:r>
            <a:r>
              <a:rPr lang="es-CO" sz="1100" dirty="0" err="1">
                <a:latin typeface="Ancizar Sans" panose="020B0602040300000003"/>
              </a:rPr>
              <a:t>Society</a:t>
            </a:r>
            <a:r>
              <a:rPr lang="es-CO" sz="1100" dirty="0">
                <a:latin typeface="Ancizar Sans" panose="020B0602040300000003"/>
              </a:rPr>
              <a:t>. IEEE </a:t>
            </a:r>
            <a:r>
              <a:rPr lang="es-CO" sz="1100" dirty="0" err="1">
                <a:latin typeface="Ancizar Sans" panose="020B0602040300000003"/>
              </a:rPr>
              <a:t>Engineering</a:t>
            </a:r>
            <a:r>
              <a:rPr lang="es-CO" sz="1100" dirty="0">
                <a:latin typeface="Ancizar Sans" panose="020B0602040300000003"/>
              </a:rPr>
              <a:t> in Medicine and </a:t>
            </a:r>
            <a:r>
              <a:rPr lang="es-CO" sz="1100" dirty="0" err="1">
                <a:latin typeface="Ancizar Sans" panose="020B0602040300000003"/>
              </a:rPr>
              <a:t>Biology</a:t>
            </a:r>
            <a:r>
              <a:rPr lang="es-CO" sz="1100" dirty="0">
                <a:latin typeface="Ancizar Sans" panose="020B0602040300000003"/>
              </a:rPr>
              <a:t> </a:t>
            </a:r>
            <a:r>
              <a:rPr lang="es-CO" sz="1100" dirty="0" err="1">
                <a:latin typeface="Ancizar Sans" panose="020B0602040300000003"/>
              </a:rPr>
              <a:t>Society</a:t>
            </a:r>
            <a:r>
              <a:rPr lang="es-CO" sz="1100" dirty="0">
                <a:latin typeface="Ancizar Sans" panose="020B0602040300000003"/>
              </a:rPr>
              <a:t>. </a:t>
            </a:r>
            <a:r>
              <a:rPr lang="es-CO" sz="1100" dirty="0" err="1">
                <a:latin typeface="Ancizar Sans" panose="020B0602040300000003"/>
              </a:rPr>
              <a:t>Conference</a:t>
            </a:r>
            <a:r>
              <a:rPr lang="es-CO" sz="1100" dirty="0">
                <a:latin typeface="Ancizar Sans" panose="020B0602040300000003"/>
              </a:rPr>
              <a:t>. 2013. 5437-5440. 10.1109/EMBC.2013.6610779. </a:t>
            </a:r>
          </a:p>
          <a:p>
            <a:pPr marL="0" indent="0" algn="just">
              <a:buNone/>
            </a:pPr>
            <a:r>
              <a:rPr lang="en-US" sz="1100" dirty="0">
                <a:latin typeface="Ancizar Sans" panose="020B0602040300000003"/>
              </a:rPr>
              <a:t>-Tsao, H., </a:t>
            </a:r>
            <a:r>
              <a:rPr lang="en-US" sz="1100" dirty="0" err="1">
                <a:latin typeface="Ancizar Sans" panose="020B0602040300000003"/>
              </a:rPr>
              <a:t>Olazagasti</a:t>
            </a:r>
            <a:r>
              <a:rPr lang="en-US" sz="1100" dirty="0">
                <a:latin typeface="Ancizar Sans" panose="020B0602040300000003"/>
              </a:rPr>
              <a:t>, J. M., </a:t>
            </a:r>
            <a:r>
              <a:rPr lang="en-US" sz="1100" dirty="0" err="1">
                <a:latin typeface="Ancizar Sans" panose="020B0602040300000003"/>
              </a:rPr>
              <a:t>Cordoro</a:t>
            </a:r>
            <a:r>
              <a:rPr lang="en-US" sz="1100" dirty="0">
                <a:latin typeface="Ancizar Sans" panose="020B0602040300000003"/>
              </a:rPr>
              <a:t>, K. M., Brewer, J. D., Taylor, S. C., Bordeaux, J. S., </a:t>
            </a:r>
            <a:r>
              <a:rPr lang="en-US" sz="1100" dirty="0" err="1">
                <a:latin typeface="Ancizar Sans" panose="020B0602040300000003"/>
              </a:rPr>
              <a:t>Chren</a:t>
            </a:r>
            <a:r>
              <a:rPr lang="en-US" sz="1100" dirty="0">
                <a:latin typeface="Ancizar Sans" panose="020B0602040300000003"/>
              </a:rPr>
              <a:t>, M.-</a:t>
            </a:r>
            <a:r>
              <a:rPr lang="en-US" sz="1100" dirty="0" err="1">
                <a:latin typeface="Ancizar Sans" panose="020B0602040300000003"/>
              </a:rPr>
              <a:t>M.,Sober</a:t>
            </a:r>
            <a:r>
              <a:rPr lang="en-US" sz="1100" dirty="0">
                <a:latin typeface="Ancizar Sans" panose="020B0602040300000003"/>
              </a:rPr>
              <a:t>, A. J., </a:t>
            </a:r>
            <a:r>
              <a:rPr lang="en-US" sz="1100" dirty="0" err="1">
                <a:latin typeface="Ancizar Sans" panose="020B0602040300000003"/>
              </a:rPr>
              <a:t>Tegeler</a:t>
            </a:r>
            <a:r>
              <a:rPr lang="en-US" sz="1100" dirty="0">
                <a:latin typeface="Ancizar Sans" panose="020B0602040300000003"/>
              </a:rPr>
              <a:t>, C., Bhushan, R., and </a:t>
            </a:r>
            <a:r>
              <a:rPr lang="en-US" sz="1100" dirty="0" err="1">
                <a:latin typeface="Ancizar Sans" panose="020B0602040300000003"/>
              </a:rPr>
              <a:t>Begolka</a:t>
            </a:r>
            <a:r>
              <a:rPr lang="en-US" sz="1100" dirty="0">
                <a:latin typeface="Ancizar Sans" panose="020B0602040300000003"/>
              </a:rPr>
              <a:t>, W. S., “Early detection of melanoma:  Reviewing the </a:t>
            </a:r>
            <a:r>
              <a:rPr lang="en-US" sz="1100" dirty="0" err="1">
                <a:latin typeface="Ancizar Sans" panose="020B0602040300000003"/>
              </a:rPr>
              <a:t>abcdes</a:t>
            </a:r>
            <a:r>
              <a:rPr lang="en-US" sz="1100" dirty="0">
                <a:latin typeface="Ancizar Sans" panose="020B0602040300000003"/>
              </a:rPr>
              <a:t>,” Journal of the American Academy of Dermatology 72 (4), 717 – 723 (2015).</a:t>
            </a:r>
          </a:p>
          <a:p>
            <a:pPr marL="0" indent="0">
              <a:buNone/>
            </a:pPr>
            <a:r>
              <a:rPr lang="en-US" sz="1100" dirty="0">
                <a:latin typeface="Ancizar Sans" panose="020B0602040300000003"/>
              </a:rPr>
              <a:t>-</a:t>
            </a:r>
            <a:r>
              <a:rPr lang="es-CO" sz="1100" dirty="0">
                <a:latin typeface="Ancizar Sans" panose="020B0602040300000003"/>
              </a:rPr>
              <a:t>C. </a:t>
            </a:r>
            <a:r>
              <a:rPr lang="es-CO" sz="1100" dirty="0" err="1">
                <a:latin typeface="Ancizar Sans" panose="020B0602040300000003"/>
              </a:rPr>
              <a:t>Pozzobon</a:t>
            </a:r>
            <a:r>
              <a:rPr lang="es-CO" sz="1100" dirty="0">
                <a:latin typeface="Ancizar Sans" panose="020B0602040300000003"/>
              </a:rPr>
              <a:t>, Á. E. Acosta, and J. S. Castillo, “Cáncer de piel en Colombia: cifras del Instituto Nacional de Cancerología,” Revista de la Asociación Colombiana de Dermatología y Cirugía Dermatológica , vol. 26, no. 1, pp. 12–17, 2018. [Online]. </a:t>
            </a:r>
            <a:r>
              <a:rPr lang="es-CO" sz="1100" dirty="0" err="1">
                <a:latin typeface="Ancizar Sans" panose="020B0602040300000003"/>
              </a:rPr>
              <a:t>Available</a:t>
            </a:r>
            <a:r>
              <a:rPr lang="es-CO" sz="1100" dirty="0">
                <a:latin typeface="Ancizar Sans" panose="020B0602040300000003"/>
              </a:rPr>
              <a:t>: </a:t>
            </a:r>
            <a:r>
              <a:rPr lang="es-CO" sz="1100" dirty="0">
                <a:latin typeface="Ancizar Sans" panose="020B0602040300000003"/>
                <a:hlinkClick r:id="rId3"/>
              </a:rPr>
              <a:t>https://revista.asocolderma.org.co/index.php/asocolderma/article/view/25</a:t>
            </a:r>
            <a:endParaRPr lang="es-CO" sz="1100" dirty="0">
              <a:latin typeface="Ancizar Sans" panose="020B0602040300000003"/>
            </a:endParaRPr>
          </a:p>
          <a:p>
            <a:pPr marL="0" indent="0">
              <a:buNone/>
            </a:pPr>
            <a:r>
              <a:rPr lang="es-CO" sz="1100" dirty="0"/>
              <a:t>-Salido,  J.  A.  A.  and  Conrado  Ruiz,  J.,  “</a:t>
            </a:r>
            <a:r>
              <a:rPr lang="es-CO" sz="1100" dirty="0" err="1"/>
              <a:t>Using</a:t>
            </a:r>
            <a:r>
              <a:rPr lang="es-CO" sz="1100" dirty="0"/>
              <a:t>  Deep  </a:t>
            </a:r>
            <a:r>
              <a:rPr lang="es-CO" sz="1100" dirty="0" err="1"/>
              <a:t>Learning</a:t>
            </a:r>
            <a:r>
              <a:rPr lang="es-CO" sz="1100" dirty="0"/>
              <a:t>  </a:t>
            </a:r>
            <a:r>
              <a:rPr lang="es-CO" sz="1100" dirty="0" err="1"/>
              <a:t>for</a:t>
            </a:r>
            <a:r>
              <a:rPr lang="es-CO" sz="1100" dirty="0"/>
              <a:t>  Melanoma  </a:t>
            </a:r>
            <a:r>
              <a:rPr lang="es-CO" sz="1100" dirty="0" err="1"/>
              <a:t>Detection</a:t>
            </a:r>
            <a:r>
              <a:rPr lang="es-CO" sz="1100" dirty="0"/>
              <a:t>  in  </a:t>
            </a:r>
            <a:r>
              <a:rPr lang="es-CO" sz="1100" dirty="0" err="1"/>
              <a:t>Dermoscopy</a:t>
            </a:r>
            <a:r>
              <a:rPr lang="es-CO" sz="1100" dirty="0"/>
              <a:t> </a:t>
            </a:r>
            <a:r>
              <a:rPr lang="es-CO" sz="1100" dirty="0" err="1"/>
              <a:t>Images</a:t>
            </a:r>
            <a:r>
              <a:rPr lang="es-CO" sz="1100" dirty="0"/>
              <a:t>,” International </a:t>
            </a:r>
            <a:r>
              <a:rPr lang="es-CO" sz="1100" dirty="0" err="1"/>
              <a:t>Journal</a:t>
            </a:r>
            <a:r>
              <a:rPr lang="es-CO" sz="1100" dirty="0"/>
              <a:t> </a:t>
            </a:r>
            <a:r>
              <a:rPr lang="es-CO" sz="1100" dirty="0" err="1"/>
              <a:t>of</a:t>
            </a:r>
            <a:r>
              <a:rPr lang="es-CO" sz="1100" dirty="0"/>
              <a:t> Machine </a:t>
            </a:r>
            <a:r>
              <a:rPr lang="es-CO" sz="1100" dirty="0" err="1"/>
              <a:t>Learning</a:t>
            </a:r>
            <a:r>
              <a:rPr lang="es-CO" sz="1100" dirty="0"/>
              <a:t> and Computing 8 (1), 61–68 (2018). </a:t>
            </a:r>
          </a:p>
          <a:p>
            <a:pPr marL="0" indent="0">
              <a:buNone/>
            </a:pPr>
            <a:r>
              <a:rPr lang="es-CO" sz="1100" dirty="0"/>
              <a:t>- </a:t>
            </a:r>
            <a:r>
              <a:rPr lang="es-CO" sz="1100" dirty="0" err="1"/>
              <a:t>Simonyan</a:t>
            </a:r>
            <a:r>
              <a:rPr lang="es-CO" sz="1100" dirty="0"/>
              <a:t>, K., &amp; </a:t>
            </a:r>
            <a:r>
              <a:rPr lang="es-CO" sz="1100" dirty="0" err="1"/>
              <a:t>Zisserman</a:t>
            </a:r>
            <a:r>
              <a:rPr lang="es-CO" sz="1100" dirty="0"/>
              <a:t>, A. (2014). </a:t>
            </a:r>
            <a:r>
              <a:rPr lang="es-CO" sz="1100" dirty="0" err="1"/>
              <a:t>Very</a:t>
            </a:r>
            <a:r>
              <a:rPr lang="es-CO" sz="1100" dirty="0"/>
              <a:t> </a:t>
            </a:r>
            <a:r>
              <a:rPr lang="es-CO" sz="1100" dirty="0" err="1"/>
              <a:t>deep</a:t>
            </a:r>
            <a:r>
              <a:rPr lang="es-CO" sz="1100" dirty="0"/>
              <a:t> </a:t>
            </a:r>
            <a:r>
              <a:rPr lang="es-CO" sz="1100" dirty="0" err="1"/>
              <a:t>convolutional</a:t>
            </a:r>
            <a:r>
              <a:rPr lang="es-CO" sz="1100" dirty="0"/>
              <a:t> </a:t>
            </a:r>
            <a:r>
              <a:rPr lang="es-CO" sz="1100" dirty="0" err="1"/>
              <a:t>networks</a:t>
            </a:r>
            <a:r>
              <a:rPr lang="es-CO" sz="1100" dirty="0"/>
              <a:t> </a:t>
            </a:r>
            <a:r>
              <a:rPr lang="es-CO" sz="1100" dirty="0" err="1"/>
              <a:t>for</a:t>
            </a:r>
            <a:r>
              <a:rPr lang="es-CO" sz="1100" dirty="0"/>
              <a:t> </a:t>
            </a:r>
            <a:r>
              <a:rPr lang="es-CO" sz="1100" dirty="0" err="1"/>
              <a:t>large-scale</a:t>
            </a:r>
            <a:r>
              <a:rPr lang="es-CO" sz="1100" dirty="0"/>
              <a:t> </a:t>
            </a:r>
            <a:r>
              <a:rPr lang="es-CO" sz="1100" dirty="0" err="1"/>
              <a:t>image</a:t>
            </a:r>
            <a:r>
              <a:rPr lang="es-CO" sz="1100" dirty="0"/>
              <a:t> </a:t>
            </a:r>
            <a:r>
              <a:rPr lang="es-CO" sz="1100" dirty="0" err="1"/>
              <a:t>recognition</a:t>
            </a:r>
            <a:r>
              <a:rPr lang="es-CO" sz="1100" dirty="0"/>
              <a:t>. </a:t>
            </a:r>
            <a:r>
              <a:rPr lang="es-CO" sz="1100" i="1" dirty="0" err="1"/>
              <a:t>arXiv</a:t>
            </a:r>
            <a:r>
              <a:rPr lang="es-CO" sz="1100" i="1" dirty="0"/>
              <a:t> </a:t>
            </a:r>
            <a:r>
              <a:rPr lang="es-CO" sz="1100" i="1" dirty="0" err="1"/>
              <a:t>preprint</a:t>
            </a:r>
            <a:r>
              <a:rPr lang="es-CO" sz="1100" i="1" dirty="0"/>
              <a:t> arXiv:1409.1556</a:t>
            </a:r>
            <a:r>
              <a:rPr lang="es-CO" sz="1100" dirty="0"/>
              <a:t>.</a:t>
            </a:r>
          </a:p>
          <a:p>
            <a:pPr marL="0" indent="0">
              <a:buNone/>
            </a:pPr>
            <a:r>
              <a:rPr lang="es-CO" sz="1100" dirty="0"/>
              <a:t>Zhao, Q., “JSEG </a:t>
            </a:r>
            <a:r>
              <a:rPr lang="es-CO" sz="1100" dirty="0" err="1"/>
              <a:t>method</a:t>
            </a:r>
            <a:r>
              <a:rPr lang="es-CO" sz="1100" dirty="0"/>
              <a:t> </a:t>
            </a:r>
            <a:r>
              <a:rPr lang="es-CO" sz="1100" dirty="0" err="1"/>
              <a:t>implementation</a:t>
            </a:r>
            <a:r>
              <a:rPr lang="es-CO" sz="1100" dirty="0"/>
              <a:t>,” (2001). cs.joensuu.fi/</a:t>
            </a:r>
            <a:r>
              <a:rPr lang="es-CO" sz="1100" dirty="0" err="1"/>
              <a:t>zhao</a:t>
            </a:r>
            <a:r>
              <a:rPr lang="es-CO" sz="1100" dirty="0"/>
              <a:t>/Software/JSEG.zip</a:t>
            </a:r>
          </a:p>
          <a:p>
            <a:pPr marL="0" indent="0">
              <a:buNone/>
            </a:pPr>
            <a:endParaRPr lang="es-CO" sz="1100" dirty="0">
              <a:latin typeface="Ancizar Sans" panose="020B0602040300000003"/>
            </a:endParaRPr>
          </a:p>
          <a:p>
            <a:pPr marL="0" indent="0" algn="just">
              <a:buNone/>
            </a:pPr>
            <a:endParaRPr lang="en-US" sz="2000" dirty="0">
              <a:latin typeface="Ancizar Sans" panose="020B0602040300000003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ncizar Sans" panose="020B0602040300000003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454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200514" y="3750306"/>
            <a:ext cx="6115050" cy="1504950"/>
          </a:xfrm>
          <a:prstGeom prst="rect">
            <a:avLst/>
          </a:prstGeom>
          <a:solidFill>
            <a:srgbClr val="7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200514" y="3858653"/>
            <a:ext cx="6858000" cy="124182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350" b="1" dirty="0">
                <a:solidFill>
                  <a:schemeClr val="bg1"/>
                </a:solidFill>
                <a:latin typeface="Ancizar Serif" panose="020A0602070300000003" pitchFamily="18" charset="0"/>
              </a:rPr>
              <a:t>Director: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350" b="1" dirty="0">
                <a:solidFill>
                  <a:schemeClr val="bg1"/>
                </a:solidFill>
                <a:latin typeface="Ancizar Serif" panose="020A0602070300000003" pitchFamily="18" charset="0"/>
              </a:rPr>
              <a:t>John Willian Branch Bedoya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350" b="1" dirty="0">
                <a:solidFill>
                  <a:schemeClr val="bg1"/>
                </a:solidFill>
                <a:latin typeface="Ancizar Serif" panose="020A0602070300000003" pitchFamily="18" charset="0"/>
              </a:rPr>
              <a:t>Investigador Senior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350" b="1" dirty="0">
                <a:solidFill>
                  <a:schemeClr val="bg1"/>
                </a:solidFill>
                <a:latin typeface="Ancizar Serif" panose="020A0602070300000003" pitchFamily="18" charset="0"/>
              </a:rPr>
              <a:t>Facultad de Minas - Departamento de Ciencias de la Computación y de la Decisión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350" b="1" dirty="0">
                <a:solidFill>
                  <a:schemeClr val="bg1"/>
                </a:solidFill>
                <a:latin typeface="Ancizar Serif" panose="020A0602070300000003" pitchFamily="18" charset="0"/>
              </a:rPr>
              <a:t>Universidad Nacional de Colombia – Sede Medellín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350" b="1" dirty="0">
                <a:solidFill>
                  <a:schemeClr val="bg1"/>
                </a:solidFill>
                <a:latin typeface="Ancizar Serif" panose="020A0602070300000003" pitchFamily="18" charset="0"/>
              </a:rPr>
              <a:t>Correo: jwbranch@unal.edu.co</a:t>
            </a:r>
            <a:endParaRPr lang="es-CO" sz="1050" dirty="0">
              <a:latin typeface="Ancizar Serif" panose="020A0602070300000003" pitchFamily="18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1" y="1121868"/>
            <a:ext cx="3978824" cy="2307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BE9D29-CFB2-4B25-804B-BD4A6D862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94"/>
          <a:stretch/>
        </p:blipFill>
        <p:spPr>
          <a:xfrm>
            <a:off x="6988176" y="1364618"/>
            <a:ext cx="2728150" cy="343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200514" y="3744829"/>
            <a:ext cx="6115050" cy="1504950"/>
          </a:xfrm>
          <a:prstGeom prst="rect">
            <a:avLst/>
          </a:prstGeom>
          <a:gradFill flip="none" rotWithShape="1">
            <a:gsLst>
              <a:gs pos="0">
                <a:srgbClr val="090D47"/>
              </a:gs>
              <a:gs pos="48000">
                <a:srgbClr val="08295F"/>
              </a:gs>
              <a:gs pos="100000">
                <a:srgbClr val="075286"/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200514" y="3853176"/>
            <a:ext cx="6858000" cy="124182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800" b="1" dirty="0">
                <a:solidFill>
                  <a:schemeClr val="bg1"/>
                </a:solidFill>
                <a:latin typeface="Ancizar Serif" panose="020A0602070300000003" pitchFamily="18" charset="0"/>
              </a:rPr>
              <a:t>Director: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800" b="1" dirty="0">
                <a:solidFill>
                  <a:schemeClr val="bg1"/>
                </a:solidFill>
                <a:latin typeface="Ancizar Serif" panose="020A0602070300000003" pitchFamily="18" charset="0"/>
              </a:rPr>
              <a:t>German Sánchez Torres. </a:t>
            </a:r>
            <a:r>
              <a:rPr lang="es-ES" sz="1800" b="1" dirty="0" err="1">
                <a:solidFill>
                  <a:schemeClr val="bg1"/>
                </a:solidFill>
                <a:latin typeface="Ancizar Serif" panose="020A0602070300000003" pitchFamily="18" charset="0"/>
              </a:rPr>
              <a:t>Ph.D</a:t>
            </a:r>
            <a:r>
              <a:rPr lang="es-ES" sz="1800" b="1" dirty="0">
                <a:solidFill>
                  <a:schemeClr val="bg1"/>
                </a:solidFill>
                <a:latin typeface="Ancizar Serif" panose="020A0602070300000003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800" b="1" dirty="0">
                <a:solidFill>
                  <a:schemeClr val="bg1"/>
                </a:solidFill>
                <a:latin typeface="Ancizar Serif" panose="020A0602070300000003" pitchFamily="18" charset="0"/>
              </a:rPr>
              <a:t>Investigador Senior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800" b="1" dirty="0">
                <a:solidFill>
                  <a:schemeClr val="bg1"/>
                </a:solidFill>
                <a:latin typeface="Ancizar Serif" panose="020A0602070300000003" pitchFamily="18" charset="0"/>
              </a:rPr>
              <a:t>Facultad de Ingenierías - Ingeniería de Sistemas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800" b="1" dirty="0">
                <a:solidFill>
                  <a:schemeClr val="bg1"/>
                </a:solidFill>
                <a:latin typeface="Ancizar Serif" panose="020A0602070300000003" pitchFamily="18" charset="0"/>
              </a:rPr>
              <a:t>Universidad del Magdalena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800" b="1" dirty="0">
                <a:solidFill>
                  <a:schemeClr val="bg1"/>
                </a:solidFill>
                <a:latin typeface="Ancizar Serif" panose="020A0602070300000003" pitchFamily="18" charset="0"/>
              </a:rPr>
              <a:t>Tel: 018000 516060 Ext: 1138 / </a:t>
            </a:r>
            <a:r>
              <a:rPr lang="es-ES" sz="1800" b="1" dirty="0" err="1">
                <a:solidFill>
                  <a:schemeClr val="bg1"/>
                </a:solidFill>
                <a:latin typeface="Ancizar Serif" panose="020A0602070300000003" pitchFamily="18" charset="0"/>
              </a:rPr>
              <a:t>Cel</a:t>
            </a:r>
            <a:r>
              <a:rPr lang="es-ES" sz="1800" b="1" dirty="0">
                <a:solidFill>
                  <a:schemeClr val="bg1"/>
                </a:solidFill>
                <a:latin typeface="Ancizar Serif" panose="020A0602070300000003" pitchFamily="18" charset="0"/>
              </a:rPr>
              <a:t>: 3016836593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800" b="1" dirty="0">
                <a:solidFill>
                  <a:schemeClr val="bg1"/>
                </a:solidFill>
                <a:latin typeface="Ancizar Serif" panose="020A0602070300000003" pitchFamily="18" charset="0"/>
              </a:rPr>
              <a:t>Ed. Docente </a:t>
            </a:r>
            <a:r>
              <a:rPr lang="es-ES" sz="1800" b="1" dirty="0" err="1">
                <a:solidFill>
                  <a:schemeClr val="bg1"/>
                </a:solidFill>
                <a:latin typeface="Ancizar Serif" panose="020A0602070300000003" pitchFamily="18" charset="0"/>
              </a:rPr>
              <a:t>Cub</a:t>
            </a:r>
            <a:r>
              <a:rPr lang="es-ES" sz="1800" b="1" dirty="0">
                <a:solidFill>
                  <a:schemeClr val="bg1"/>
                </a:solidFill>
                <a:latin typeface="Ancizar Serif" panose="020A0602070300000003" pitchFamily="18" charset="0"/>
              </a:rPr>
              <a:t>. 3D102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800" b="1" dirty="0">
                <a:solidFill>
                  <a:schemeClr val="bg1"/>
                </a:solidFill>
                <a:latin typeface="Ancizar Serif" panose="020A0602070300000003" pitchFamily="18" charset="0"/>
              </a:rPr>
              <a:t>Correo: gsanchez@unimagdalena.edu.co  - sanchez.gt@gmail.com</a:t>
            </a:r>
            <a:endParaRPr lang="es-CO" sz="1350" dirty="0">
              <a:latin typeface="Ancizar Serif" panose="020A0602070300000003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8"/>
          <a:stretch/>
        </p:blipFill>
        <p:spPr>
          <a:xfrm>
            <a:off x="6699753" y="857250"/>
            <a:ext cx="2396623" cy="5221254"/>
          </a:xfrm>
          <a:prstGeom prst="rect">
            <a:avLst/>
          </a:prstGeom>
          <a:noFill/>
          <a:effectLst>
            <a:glow>
              <a:schemeClr val="accent1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" y="1214188"/>
            <a:ext cx="5119329" cy="18989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1799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0" y="2397126"/>
            <a:ext cx="7886700" cy="1325563"/>
          </a:xfrm>
        </p:spPr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20954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25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C826CFF-4A06-4E65-9608-3D274B338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8472" y="903263"/>
            <a:ext cx="7886700" cy="2624792"/>
          </a:xfr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88BA2DE-ABCE-4F2B-9CD9-8480B5040F1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3" y="3115657"/>
            <a:ext cx="1758692" cy="22752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AA0B77F-D354-4E2C-9B73-80EBCB65163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66" y="3117834"/>
            <a:ext cx="1949867" cy="1860707"/>
          </a:xfrm>
          <a:prstGeom prst="rect">
            <a:avLst/>
          </a:prstGeom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5A3C9C06-F897-4CB3-8C0D-57B1A979A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51" r="59773" b="22370"/>
          <a:stretch/>
        </p:blipFill>
        <p:spPr>
          <a:xfrm>
            <a:off x="3487351" y="2940902"/>
            <a:ext cx="581704" cy="203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31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latin typeface="Ancizar Sans" panose="020B0602040300000003" pitchFamily="34" charset="0"/>
              </a:rPr>
              <a:t>Melanoma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862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Ancizar Sans" panose="020B0602040300000003" pitchFamily="34" charset="0"/>
              </a:rPr>
              <a:t>Melanoma is a kind of skin cancer which constitutes one of the main causes of skin cancer mortality. Each year, melanomas cause up to </a:t>
            </a:r>
            <a:r>
              <a:rPr lang="en-US" sz="2000" dirty="0">
                <a:solidFill>
                  <a:srgbClr val="C00000"/>
                </a:solidFill>
                <a:latin typeface="Ancizar Sans" panose="020B0602040300000003" pitchFamily="34" charset="0"/>
              </a:rPr>
              <a:t>66.000</a:t>
            </a:r>
            <a:r>
              <a:rPr lang="en-US" sz="2000" dirty="0">
                <a:latin typeface="Ancizar Sans" panose="020B0602040300000003" pitchFamily="34" charset="0"/>
              </a:rPr>
              <a:t> deaths worldwide, including about </a:t>
            </a:r>
            <a:r>
              <a:rPr lang="en-US" sz="2000" dirty="0">
                <a:solidFill>
                  <a:srgbClr val="C00000"/>
                </a:solidFill>
                <a:latin typeface="Ancizar Sans" panose="020B0602040300000003" pitchFamily="34" charset="0"/>
              </a:rPr>
              <a:t>75%</a:t>
            </a:r>
            <a:r>
              <a:rPr lang="en-US" sz="2000" dirty="0">
                <a:latin typeface="Ancizar Sans" panose="020B0602040300000003" pitchFamily="34" charset="0"/>
              </a:rPr>
              <a:t> of skin cancer related deaths in Colombia (</a:t>
            </a:r>
            <a:r>
              <a:rPr lang="en-US" sz="2000" dirty="0" err="1">
                <a:latin typeface="Ancizar Sans" panose="020B0602040300000003" pitchFamily="34" charset="0"/>
              </a:rPr>
              <a:t>Pozzobon</a:t>
            </a:r>
            <a:r>
              <a:rPr lang="en-US" sz="2000" dirty="0">
                <a:latin typeface="Ancizar Sans" panose="020B0602040300000003" pitchFamily="34" charset="0"/>
              </a:rPr>
              <a:t> </a:t>
            </a:r>
            <a:r>
              <a:rPr lang="en-US" sz="2000" i="1" dirty="0">
                <a:latin typeface="Ancizar Sans" panose="020B0602040300000003" pitchFamily="34" charset="0"/>
              </a:rPr>
              <a:t>et al</a:t>
            </a:r>
            <a:r>
              <a:rPr lang="en-US" sz="2000" dirty="0">
                <a:latin typeface="Ancizar Sans" panose="020B0602040300000003" pitchFamily="34" charset="0"/>
              </a:rPr>
              <a:t>.,2018).</a:t>
            </a:r>
          </a:p>
          <a:p>
            <a:endParaRPr lang="es-CO" dirty="0">
              <a:latin typeface="Ancizar Sans" panose="020B06020403000000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8F90AB-70D4-409C-8A76-5CB43013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5" y="2992820"/>
            <a:ext cx="4635848" cy="176507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20F90E7-0C91-4C71-AF40-DD6D159B4517}"/>
              </a:ext>
            </a:extLst>
          </p:cNvPr>
          <p:cNvSpPr/>
          <p:nvPr/>
        </p:nvSpPr>
        <p:spPr>
          <a:xfrm>
            <a:off x="1487550" y="4827787"/>
            <a:ext cx="2688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 err="1">
                <a:latin typeface="Ancizar Sans" panose="020B0602040300000003"/>
                <a:cs typeface="Times New Roman" panose="02020603050405020304" pitchFamily="18" charset="0"/>
              </a:rPr>
              <a:t>Benign</a:t>
            </a:r>
            <a:r>
              <a:rPr lang="es-CO" sz="1200" dirty="0">
                <a:latin typeface="Ancizar Sans" panose="020B0602040300000003"/>
                <a:cs typeface="Times New Roman" panose="02020603050405020304" pitchFamily="18" charset="0"/>
              </a:rPr>
              <a:t> </a:t>
            </a:r>
            <a:r>
              <a:rPr lang="es-CO" sz="1200" dirty="0" err="1">
                <a:latin typeface="Ancizar Sans" panose="020B0602040300000003"/>
                <a:cs typeface="Times New Roman" panose="02020603050405020304" pitchFamily="18" charset="0"/>
              </a:rPr>
              <a:t>lesion</a:t>
            </a:r>
            <a:r>
              <a:rPr lang="es-CO" sz="1200" dirty="0">
                <a:latin typeface="Ancizar Sans" panose="020B0602040300000003"/>
                <a:cs typeface="Times New Roman" panose="02020603050405020304" pitchFamily="18" charset="0"/>
              </a:rPr>
              <a:t> vs Melanoma (ISIC 2018)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2BA9F8-E598-43A8-8FF7-A02B50B3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873" y="3663397"/>
            <a:ext cx="4246102" cy="109449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3157E67-583D-4D6E-A1F5-C987F7A3E8C0}"/>
              </a:ext>
            </a:extLst>
          </p:cNvPr>
          <p:cNvSpPr/>
          <p:nvPr/>
        </p:nvSpPr>
        <p:spPr>
          <a:xfrm>
            <a:off x="5716163" y="483384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200" dirty="0">
                <a:latin typeface="Ancizar Sans" panose="020B0602040300000003"/>
                <a:cs typeface="Times New Roman" panose="02020603050405020304" pitchFamily="18" charset="0"/>
              </a:rPr>
              <a:t>Melanoma cases (ISIC 2018).</a:t>
            </a:r>
          </a:p>
        </p:txBody>
      </p:sp>
    </p:spTree>
    <p:extLst>
      <p:ext uri="{BB962C8B-B14F-4D97-AF65-F5344CB8AC3E}">
        <p14:creationId xmlns:p14="http://schemas.microsoft.com/office/powerpoint/2010/main" val="358828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err="1">
                <a:latin typeface="Ancizar Sans" panose="020B0602040300000003" pitchFamily="34" charset="0"/>
              </a:rPr>
              <a:t>Lesion</a:t>
            </a:r>
            <a:r>
              <a:rPr lang="es-CO" b="1" dirty="0">
                <a:latin typeface="Ancizar Sans" panose="020B0602040300000003" pitchFamily="34" charset="0"/>
              </a:rPr>
              <a:t> </a:t>
            </a:r>
            <a:r>
              <a:rPr lang="es-CO" b="1" dirty="0" err="1">
                <a:latin typeface="Ancizar Sans" panose="020B0602040300000003" pitchFamily="34" charset="0"/>
              </a:rPr>
              <a:t>analysis</a:t>
            </a:r>
            <a:r>
              <a:rPr lang="es-CO" b="1" dirty="0">
                <a:latin typeface="Ancizar Sans" panose="020B0602040300000003" pitchFamily="34" charset="0"/>
              </a:rPr>
              <a:t>: trad. </a:t>
            </a:r>
            <a:r>
              <a:rPr lang="es-CO" b="1" dirty="0" err="1">
                <a:latin typeface="Ancizar Sans" panose="020B0602040300000003" pitchFamily="34" charset="0"/>
              </a:rPr>
              <a:t>approach</a:t>
            </a:r>
            <a:endParaRPr lang="es-CO" b="1" dirty="0">
              <a:latin typeface="Ancizar Sans" panose="020B06020403000000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862"/>
            <a:ext cx="4883146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Ancizar Sans" panose="020B0602040300000003" pitchFamily="34" charset="0"/>
              </a:rPr>
              <a:t>Traditionally, experts detect melanomas based on skin lesion features as per the ABCDE method: </a:t>
            </a:r>
            <a:r>
              <a:rPr lang="en-US" sz="2000" dirty="0">
                <a:solidFill>
                  <a:schemeClr val="accent1"/>
                </a:solidFill>
                <a:latin typeface="Ancizar Sans" panose="020B0602040300000003" pitchFamily="34" charset="0"/>
              </a:rPr>
              <a:t>(A)</a:t>
            </a:r>
            <a:r>
              <a:rPr lang="en-US" sz="2000" dirty="0">
                <a:latin typeface="Ancizar Sans" panose="020B0602040300000003" pitchFamily="34" charset="0"/>
              </a:rPr>
              <a:t>symmetry, </a:t>
            </a:r>
            <a:r>
              <a:rPr lang="en-US" sz="2000" dirty="0">
                <a:solidFill>
                  <a:schemeClr val="accent1"/>
                </a:solidFill>
                <a:latin typeface="Ancizar Sans" panose="020B0602040300000003" pitchFamily="34" charset="0"/>
              </a:rPr>
              <a:t>(B)</a:t>
            </a:r>
            <a:r>
              <a:rPr lang="en-US" sz="2000" dirty="0">
                <a:latin typeface="Ancizar Sans" panose="020B0602040300000003" pitchFamily="34" charset="0"/>
              </a:rPr>
              <a:t>order, </a:t>
            </a:r>
            <a:r>
              <a:rPr lang="en-US" sz="2000" dirty="0">
                <a:solidFill>
                  <a:schemeClr val="accent1"/>
                </a:solidFill>
                <a:latin typeface="Ancizar Sans" panose="020B0602040300000003" pitchFamily="34" charset="0"/>
              </a:rPr>
              <a:t>(C)</a:t>
            </a:r>
            <a:r>
              <a:rPr lang="en-US" sz="2000" dirty="0" err="1">
                <a:latin typeface="Ancizar Sans" panose="020B0602040300000003" pitchFamily="34" charset="0"/>
              </a:rPr>
              <a:t>olor</a:t>
            </a:r>
            <a:r>
              <a:rPr lang="en-US" sz="2000" dirty="0">
                <a:latin typeface="Ancizar Sans" panose="020B0602040300000003" pitchFamily="34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Ancizar Sans" panose="020B0602040300000003" pitchFamily="34" charset="0"/>
              </a:rPr>
              <a:t>(D)</a:t>
            </a:r>
            <a:r>
              <a:rPr lang="en-US" sz="2000" dirty="0" err="1">
                <a:latin typeface="Ancizar Sans" panose="020B0602040300000003" pitchFamily="34" charset="0"/>
              </a:rPr>
              <a:t>iameter</a:t>
            </a:r>
            <a:r>
              <a:rPr lang="en-US" sz="2000" dirty="0">
                <a:latin typeface="Ancizar Sans" panose="020B0602040300000003" pitchFamily="34" charset="0"/>
              </a:rPr>
              <a:t> (shape and size), and </a:t>
            </a:r>
            <a:r>
              <a:rPr lang="en-US" sz="2000" dirty="0">
                <a:solidFill>
                  <a:schemeClr val="accent1"/>
                </a:solidFill>
                <a:latin typeface="Ancizar Sans" panose="020B0602040300000003" pitchFamily="34" charset="0"/>
              </a:rPr>
              <a:t>(E)</a:t>
            </a:r>
            <a:r>
              <a:rPr lang="en-US" sz="2000" dirty="0">
                <a:latin typeface="Ancizar Sans" panose="020B0602040300000003" pitchFamily="34" charset="0"/>
              </a:rPr>
              <a:t>valuation of evolution of the lesion over time </a:t>
            </a:r>
            <a:r>
              <a:rPr lang="es-CO" sz="2000" dirty="0">
                <a:latin typeface="Ancizar Sans" panose="020B0602040300000003" pitchFamily="34" charset="0"/>
              </a:rPr>
              <a:t>(</a:t>
            </a:r>
            <a:r>
              <a:rPr lang="es-CO" sz="2000" dirty="0" err="1">
                <a:latin typeface="Ancizar Sans" panose="020B0602040300000003" pitchFamily="34" charset="0"/>
              </a:rPr>
              <a:t>Tsao</a:t>
            </a:r>
            <a:r>
              <a:rPr lang="es-CO" sz="2000" dirty="0">
                <a:latin typeface="Ancizar Sans" panose="020B0602040300000003" pitchFamily="34" charset="0"/>
              </a:rPr>
              <a:t> </a:t>
            </a:r>
            <a:r>
              <a:rPr lang="es-CO" sz="2000" i="1" dirty="0">
                <a:latin typeface="Ancizar Sans" panose="020B0602040300000003" pitchFamily="34" charset="0"/>
              </a:rPr>
              <a:t>et al., </a:t>
            </a:r>
            <a:r>
              <a:rPr lang="es-CO" sz="2000" dirty="0">
                <a:latin typeface="Ancizar Sans" panose="020B0602040300000003" pitchFamily="34" charset="0"/>
              </a:rPr>
              <a:t>2015)</a:t>
            </a:r>
            <a:r>
              <a:rPr lang="en-US" sz="2000" dirty="0">
                <a:latin typeface="Ancizar Sans" panose="020B0602040300000003" pitchFamily="34" charset="0"/>
              </a:rPr>
              <a:t>. </a:t>
            </a:r>
          </a:p>
          <a:p>
            <a:endParaRPr lang="es-CO" dirty="0">
              <a:latin typeface="Ancizar Sans" panose="020B06020403000000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FA3101-1504-46F7-B384-EC741592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625" y="1609862"/>
            <a:ext cx="2671896" cy="35859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412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Computational approach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6298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Ancizar Sans" panose="020B0602040300000003" pitchFamily="34" charset="0"/>
              </a:rPr>
              <a:t>The first step for any melanoma detection pipeline is to segment the skin lesion, which is then classified as benign or malignant.</a:t>
            </a:r>
          </a:p>
          <a:p>
            <a:endParaRPr lang="es-CO" dirty="0">
              <a:latin typeface="Ancizar Sans" panose="020B0602040300000003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3157E67-583D-4D6E-A1F5-C987F7A3E8C0}"/>
              </a:ext>
            </a:extLst>
          </p:cNvPr>
          <p:cNvSpPr/>
          <p:nvPr/>
        </p:nvSpPr>
        <p:spPr>
          <a:xfrm>
            <a:off x="2818626" y="512063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Ancizar Sans" panose="020B0602040300000003" pitchFamily="34" charset="0"/>
                <a:cs typeface="Times New Roman" panose="02020603050405020304" pitchFamily="18" charset="0"/>
              </a:rPr>
              <a:t>Computational pipeline for melanoma detection.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DEF3B1-C41E-4934-90EF-6BF519E4F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2"/>
          <a:stretch/>
        </p:blipFill>
        <p:spPr>
          <a:xfrm>
            <a:off x="1326745" y="1733877"/>
            <a:ext cx="6490510" cy="33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4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Proposal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862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Ancizar Sans" panose="020B0602040300000003" pitchFamily="34" charset="0"/>
              </a:rPr>
              <a:t>We propose a computational pipeline for melanoma detection comprising </a:t>
            </a:r>
            <a:r>
              <a:rPr lang="en-US" sz="2000" dirty="0">
                <a:solidFill>
                  <a:schemeClr val="accent1"/>
                </a:solidFill>
                <a:latin typeface="Ancizar Sans" panose="020B0602040300000003" pitchFamily="34" charset="0"/>
              </a:rPr>
              <a:t>segmentation</a:t>
            </a:r>
            <a:r>
              <a:rPr lang="en-US" sz="2000" dirty="0">
                <a:latin typeface="Ancizar Sans" panose="020B0602040300000003" pitchFamily="34" charset="0"/>
              </a:rPr>
              <a:t> and </a:t>
            </a:r>
            <a:r>
              <a:rPr lang="en-US" sz="2000" dirty="0">
                <a:solidFill>
                  <a:schemeClr val="accent1"/>
                </a:solidFill>
                <a:latin typeface="Ancizar Sans" panose="020B0602040300000003" pitchFamily="34" charset="0"/>
              </a:rPr>
              <a:t>classification</a:t>
            </a:r>
            <a:r>
              <a:rPr lang="en-US" sz="2000" dirty="0">
                <a:latin typeface="Ancizar Sans" panose="020B0602040300000003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2000" dirty="0">
                <a:latin typeface="Ancizar Sans" panose="020B0602040300000003" pitchFamily="34" charset="0"/>
              </a:rPr>
              <a:t>For this purpose, we first implemented a skin lesion segmentation algorithm based on super pixel merging and then we extracted shape, border and color features which were fed to three classification algorithms.</a:t>
            </a:r>
          </a:p>
          <a:p>
            <a:endParaRPr lang="es-CO" dirty="0">
              <a:latin typeface="Ancizar Sans" panose="020B0602040300000003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7BBCCC8C-2F05-4FB4-BACC-F6D09AA86F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685792"/>
              </p:ext>
            </p:extLst>
          </p:nvPr>
        </p:nvGraphicFramePr>
        <p:xfrm>
          <a:off x="375871" y="3402624"/>
          <a:ext cx="8392258" cy="2392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98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Dataset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7907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Ancizar Sans" panose="020B0602040300000003" pitchFamily="34" charset="0"/>
              </a:rPr>
              <a:t>We tested our methodology on the PH2 dataset, which consists of 200 images divided into three groups: </a:t>
            </a:r>
            <a:r>
              <a:rPr lang="en-US" sz="2000" dirty="0">
                <a:solidFill>
                  <a:srgbClr val="C00000"/>
                </a:solidFill>
                <a:latin typeface="Ancizar Sans" panose="020B0602040300000003" pitchFamily="34" charset="0"/>
              </a:rPr>
              <a:t>common lesions</a:t>
            </a:r>
            <a:r>
              <a:rPr lang="en-US" sz="2000" dirty="0">
                <a:latin typeface="Ancizar Sans" panose="020B0602040300000003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Ancizar Sans" panose="020B0602040300000003" pitchFamily="34" charset="0"/>
              </a:rPr>
              <a:t>atypical nevi</a:t>
            </a:r>
            <a:r>
              <a:rPr lang="en-US" sz="2000" dirty="0">
                <a:latin typeface="Ancizar Sans" panose="020B0602040300000003" pitchFamily="34" charset="0"/>
              </a:rPr>
              <a:t>, and </a:t>
            </a:r>
            <a:r>
              <a:rPr lang="en-US" sz="2000" dirty="0">
                <a:solidFill>
                  <a:srgbClr val="C00000"/>
                </a:solidFill>
                <a:latin typeface="Ancizar Sans" panose="020B0602040300000003" pitchFamily="34" charset="0"/>
              </a:rPr>
              <a:t>melanomas</a:t>
            </a:r>
            <a:r>
              <a:rPr lang="en-US" sz="2000" dirty="0">
                <a:latin typeface="Ancizar Sans" panose="020B0602040300000003" pitchFamily="34" charset="0"/>
              </a:rPr>
              <a:t>. </a:t>
            </a:r>
          </a:p>
          <a:p>
            <a:endParaRPr lang="es-CO" dirty="0">
              <a:latin typeface="Ancizar Sans" panose="020B06020403000000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2C3C14-727A-46C9-BEEC-F09278BA8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78" y="2048933"/>
            <a:ext cx="4747044" cy="3127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DEB2572-6090-4C4B-B498-9B94220E1079}"/>
              </a:ext>
            </a:extLst>
          </p:cNvPr>
          <p:cNvSpPr/>
          <p:nvPr/>
        </p:nvSpPr>
        <p:spPr>
          <a:xfrm>
            <a:off x="2280341" y="52035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Ancizar Sans" panose="020B0602040300000003"/>
                <a:cs typeface="Times New Roman" panose="02020603050405020304" pitchFamily="18" charset="0"/>
              </a:rPr>
              <a:t>Some sample skin lesions from the PH2 dataset (Mendonca </a:t>
            </a:r>
            <a:r>
              <a:rPr lang="en-US" sz="1200" i="1" dirty="0">
                <a:latin typeface="Ancizar Sans" panose="020B0602040300000003"/>
                <a:cs typeface="Times New Roman" panose="02020603050405020304" pitchFamily="18" charset="0"/>
              </a:rPr>
              <a:t>et al., </a:t>
            </a:r>
            <a:r>
              <a:rPr lang="en-US" sz="1200" dirty="0">
                <a:latin typeface="Ancizar Sans" panose="020B0602040300000003"/>
                <a:cs typeface="Times New Roman" panose="02020603050405020304" pitchFamily="18" charset="0"/>
              </a:rPr>
              <a:t>2013</a:t>
            </a:r>
            <a:r>
              <a:rPr lang="en-US" sz="1200" i="1" dirty="0">
                <a:latin typeface="Ancizar Sans" panose="020B0602040300000003"/>
                <a:cs typeface="Times New Roman" panose="02020603050405020304" pitchFamily="18" charset="0"/>
              </a:rPr>
              <a:t>)</a:t>
            </a:r>
            <a:endParaRPr lang="en-US" sz="1200" dirty="0">
              <a:latin typeface="Ancizar Sans" panose="020B0602040300000003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2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F7E70-3CC8-477A-8C30-8DE39AD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cizar Sans" panose="020B0602040300000003" pitchFamily="34" charset="0"/>
              </a:rPr>
              <a:t>Segmentation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9C127-2529-4B6A-ABE3-027A844E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5298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Ancizar Sans" panose="020B0602040300000003" pitchFamily="34" charset="0"/>
              </a:rPr>
              <a:t>First, we use SLIC algorithm to obtain an over-segmentation of the original dermoscopic image </a:t>
            </a:r>
            <a:r>
              <a:rPr lang="en-US" sz="2000" i="1" dirty="0">
                <a:latin typeface="Ancizar Sans" panose="020B0602040300000003" pitchFamily="34" charset="0"/>
              </a:rPr>
              <a:t>I</a:t>
            </a:r>
            <a:r>
              <a:rPr lang="en-US" sz="2000" dirty="0">
                <a:latin typeface="Ancizar Sans" panose="020B0602040300000003" pitchFamily="34" charset="0"/>
              </a:rPr>
              <a:t>. Later, we greedily merge all of the  </a:t>
            </a:r>
            <a:r>
              <a:rPr lang="en-US" sz="2000" i="1" dirty="0">
                <a:latin typeface="Ancizar Sans" panose="020B0602040300000003" pitchFamily="34" charset="0"/>
              </a:rPr>
              <a:t>k = 400 </a:t>
            </a:r>
            <a:r>
              <a:rPr lang="en-US" sz="2000" dirty="0" err="1">
                <a:latin typeface="Ancizar Sans" panose="020B0602040300000003" pitchFamily="34" charset="0"/>
              </a:rPr>
              <a:t>superpixels</a:t>
            </a:r>
            <a:r>
              <a:rPr lang="en-US" sz="2000" dirty="0">
                <a:latin typeface="Ancizar Sans" panose="020B0602040300000003" pitchFamily="34" charset="0"/>
              </a:rPr>
              <a:t> into two regions: lesion and healthy skin. </a:t>
            </a:r>
            <a:endParaRPr lang="es-CO" sz="2400" dirty="0">
              <a:latin typeface="Ancizar Sans" panose="020B06020403000000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AE2C31-9561-4B9F-9C46-58A2E2BF3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0" t="22479" r="10289" b="5213"/>
          <a:stretch/>
        </p:blipFill>
        <p:spPr>
          <a:xfrm>
            <a:off x="1776982" y="2360861"/>
            <a:ext cx="5590035" cy="3095008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85C2D80-F260-7C43-86B4-34F2A0AD8670}"/>
              </a:ext>
            </a:extLst>
          </p:cNvPr>
          <p:cNvCxnSpPr>
            <a:cxnSpLocks/>
          </p:cNvCxnSpPr>
          <p:nvPr/>
        </p:nvCxnSpPr>
        <p:spPr>
          <a:xfrm flipV="1">
            <a:off x="6964975" y="4716962"/>
            <a:ext cx="890954" cy="6061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39C538-0979-954E-B3C0-DB75771B94CC}"/>
              </a:ext>
            </a:extLst>
          </p:cNvPr>
          <p:cNvCxnSpPr>
            <a:cxnSpLocks/>
          </p:cNvCxnSpPr>
          <p:nvPr/>
        </p:nvCxnSpPr>
        <p:spPr>
          <a:xfrm flipV="1">
            <a:off x="6660175" y="5114221"/>
            <a:ext cx="119575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861E3EB-AE1A-7240-940B-A520D8A2E907}"/>
              </a:ext>
            </a:extLst>
          </p:cNvPr>
          <p:cNvCxnSpPr>
            <a:cxnSpLocks/>
          </p:cNvCxnSpPr>
          <p:nvPr/>
        </p:nvCxnSpPr>
        <p:spPr>
          <a:xfrm flipV="1">
            <a:off x="6921540" y="4404770"/>
            <a:ext cx="890954" cy="12827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EE6DC24-D8F0-ED4C-8D8B-13499D3E12C9}"/>
              </a:ext>
            </a:extLst>
          </p:cNvPr>
          <p:cNvSpPr txBox="1"/>
          <p:nvPr/>
        </p:nvSpPr>
        <p:spPr>
          <a:xfrm>
            <a:off x="7804837" y="417774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DDE05E1-3FC7-E94E-8A5F-1E56FE36CEA6}"/>
              </a:ext>
            </a:extLst>
          </p:cNvPr>
          <p:cNvSpPr txBox="1"/>
          <p:nvPr/>
        </p:nvSpPr>
        <p:spPr>
          <a:xfrm>
            <a:off x="7864660" y="45427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TP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99C0827-6E8E-BF48-803B-03F866D79A32}"/>
              </a:ext>
            </a:extLst>
          </p:cNvPr>
          <p:cNvSpPr txBox="1"/>
          <p:nvPr/>
        </p:nvSpPr>
        <p:spPr>
          <a:xfrm>
            <a:off x="7886768" y="4964891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FP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0D2D0A-C245-584F-91F1-5F10ADA1CBEA}"/>
              </a:ext>
            </a:extLst>
          </p:cNvPr>
          <p:cNvSpPr txBox="1"/>
          <p:nvPr/>
        </p:nvSpPr>
        <p:spPr>
          <a:xfrm>
            <a:off x="1776982" y="2014629"/>
            <a:ext cx="1334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SLIC segmentation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C39CFAC-6DF3-814D-BC79-36029E3106CA}"/>
              </a:ext>
            </a:extLst>
          </p:cNvPr>
          <p:cNvSpPr txBox="1"/>
          <p:nvPr/>
        </p:nvSpPr>
        <p:spPr>
          <a:xfrm>
            <a:off x="3437510" y="1945363"/>
            <a:ext cx="88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dirty="0"/>
              <a:t>Merged </a:t>
            </a:r>
          </a:p>
          <a:p>
            <a:pPr algn="ctr"/>
            <a:r>
              <a:rPr lang="es-CO" sz="1200" dirty="0"/>
              <a:t>superpixels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22D87CC-8DB0-994C-8D80-4357ABB7BB29}"/>
              </a:ext>
            </a:extLst>
          </p:cNvPr>
          <p:cNvSpPr txBox="1"/>
          <p:nvPr/>
        </p:nvSpPr>
        <p:spPr>
          <a:xfrm>
            <a:off x="4585842" y="2014613"/>
            <a:ext cx="136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Ground truth mask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D088AE-8023-0C48-A543-B917BC90D64D}"/>
              </a:ext>
            </a:extLst>
          </p:cNvPr>
          <p:cNvSpPr txBox="1"/>
          <p:nvPr/>
        </p:nvSpPr>
        <p:spPr>
          <a:xfrm>
            <a:off x="6032869" y="1991905"/>
            <a:ext cx="121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Seg. comparison</a:t>
            </a:r>
          </a:p>
        </p:txBody>
      </p:sp>
    </p:spTree>
    <p:extLst>
      <p:ext uri="{BB962C8B-B14F-4D97-AF65-F5344CB8AC3E}">
        <p14:creationId xmlns:p14="http://schemas.microsoft.com/office/powerpoint/2010/main" val="326587473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12602</TotalTime>
  <Words>2315</Words>
  <Application>Microsoft Office PowerPoint</Application>
  <PresentationFormat>Presentación en pantalla (4:3)</PresentationFormat>
  <Paragraphs>174</Paragraphs>
  <Slides>25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25</vt:i4>
      </vt:variant>
    </vt:vector>
  </HeadingPairs>
  <TitlesOfParts>
    <vt:vector size="37" baseType="lpstr">
      <vt:lpstr>Ancizar Sans</vt:lpstr>
      <vt:lpstr>Ancizar Sans Black</vt:lpstr>
      <vt:lpstr>Ancizar Serif</vt:lpstr>
      <vt:lpstr>Arial</vt:lpstr>
      <vt:lpstr>Calibri</vt:lpstr>
      <vt:lpstr>Calibri Light</vt:lpstr>
      <vt:lpstr>Cambria Math</vt:lpstr>
      <vt:lpstr>Times New Roman</vt:lpstr>
      <vt:lpstr>Diseño personalizado</vt:lpstr>
      <vt:lpstr>1_Diseño personalizado</vt:lpstr>
      <vt:lpstr>1_Tema de Office</vt:lpstr>
      <vt:lpstr>2_Diseño personalizado</vt:lpstr>
      <vt:lpstr>Presentación de PowerPoint</vt:lpstr>
      <vt:lpstr>Melanoma Detection on Dermoscopic Images using Superpixels Segmentation and Shape-Based Features</vt:lpstr>
      <vt:lpstr>Presentación de PowerPoint</vt:lpstr>
      <vt:lpstr>Melanoma</vt:lpstr>
      <vt:lpstr>Lesion analysis: trad. approach</vt:lpstr>
      <vt:lpstr>Computational approach</vt:lpstr>
      <vt:lpstr>Proposal</vt:lpstr>
      <vt:lpstr>Dataset</vt:lpstr>
      <vt:lpstr>Segmentation</vt:lpstr>
      <vt:lpstr>Segmentation results</vt:lpstr>
      <vt:lpstr>Feature extraction: asymmetry</vt:lpstr>
      <vt:lpstr>Feature extraction: border</vt:lpstr>
      <vt:lpstr>Feature extraction: border</vt:lpstr>
      <vt:lpstr>Feature extraction: color</vt:lpstr>
      <vt:lpstr>Classification</vt:lpstr>
      <vt:lpstr>Classification</vt:lpstr>
      <vt:lpstr>Classification</vt:lpstr>
      <vt:lpstr>Classification results</vt:lpstr>
      <vt:lpstr>Conclusions</vt:lpstr>
      <vt:lpstr>Future work</vt:lpstr>
      <vt:lpstr>References</vt:lpstr>
      <vt:lpstr>Presentación de PowerPoint</vt:lpstr>
      <vt:lpstr>Presentación de PowerPoint</vt:lpstr>
      <vt:lpstr>Thank you!</vt:lpstr>
      <vt:lpstr>Presentación de PowerPoint</vt:lpstr>
    </vt:vector>
  </TitlesOfParts>
  <Company>Universidad Nacional de Colombia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Sebastian Cuestas C</dc:creator>
  <cp:lastModifiedBy>Usuario</cp:lastModifiedBy>
  <cp:revision>782</cp:revision>
  <dcterms:created xsi:type="dcterms:W3CDTF">2018-08-17T21:13:44Z</dcterms:created>
  <dcterms:modified xsi:type="dcterms:W3CDTF">2019-12-06T21:00:21Z</dcterms:modified>
</cp:coreProperties>
</file>